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  <p:sldMasterId id="2147483729" r:id="rId2"/>
    <p:sldMasterId id="2147483741" r:id="rId3"/>
  </p:sldMasterIdLst>
  <p:notesMasterIdLst>
    <p:notesMasterId r:id="rId25"/>
  </p:notesMasterIdLst>
  <p:sldIdLst>
    <p:sldId id="256" r:id="rId4"/>
    <p:sldId id="2146846589" r:id="rId5"/>
    <p:sldId id="284" r:id="rId6"/>
    <p:sldId id="2146846602" r:id="rId7"/>
    <p:sldId id="2146846601" r:id="rId8"/>
    <p:sldId id="2146846603" r:id="rId9"/>
    <p:sldId id="2146846599" r:id="rId10"/>
    <p:sldId id="282" r:id="rId11"/>
    <p:sldId id="283" r:id="rId12"/>
    <p:sldId id="2146846597" r:id="rId13"/>
    <p:sldId id="2146846590" r:id="rId14"/>
    <p:sldId id="2146846600" r:id="rId15"/>
    <p:sldId id="2146846592" r:id="rId16"/>
    <p:sldId id="2146846591" r:id="rId17"/>
    <p:sldId id="258" r:id="rId18"/>
    <p:sldId id="2146846595" r:id="rId19"/>
    <p:sldId id="2146846596" r:id="rId20"/>
    <p:sldId id="5894" r:id="rId21"/>
    <p:sldId id="311" r:id="rId22"/>
    <p:sldId id="5565" r:id="rId23"/>
    <p:sldId id="214684659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4866E5-3FB4-B241-AF69-3946B0DC3175}">
          <p14:sldIdLst>
            <p14:sldId id="256"/>
            <p14:sldId id="2146846589"/>
            <p14:sldId id="284"/>
            <p14:sldId id="2146846602"/>
            <p14:sldId id="2146846601"/>
            <p14:sldId id="2146846603"/>
            <p14:sldId id="2146846599"/>
            <p14:sldId id="282"/>
            <p14:sldId id="283"/>
            <p14:sldId id="2146846597"/>
            <p14:sldId id="2146846590"/>
            <p14:sldId id="2146846600"/>
            <p14:sldId id="2146846592"/>
            <p14:sldId id="2146846591"/>
            <p14:sldId id="258"/>
            <p14:sldId id="2146846595"/>
            <p14:sldId id="2146846596"/>
            <p14:sldId id="5894"/>
            <p14:sldId id="311"/>
            <p14:sldId id="5565"/>
            <p14:sldId id="21468465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EA0"/>
    <a:srgbClr val="F2F2F2"/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80"/>
    <p:restoredTop sz="96197"/>
  </p:normalViewPr>
  <p:slideViewPr>
    <p:cSldViewPr snapToGrid="0" snapToObjects="1">
      <p:cViewPr varScale="1">
        <p:scale>
          <a:sx n="112" d="100"/>
          <a:sy n="112" d="100"/>
        </p:scale>
        <p:origin x="208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39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8F62B-CE36-014C-AAF7-C978B5474830}" type="datetimeFigureOut">
              <a:rPr lang="en-US" smtClean="0"/>
              <a:t>10/2/22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3DD96-3CA8-8D4D-9D69-AB809D20B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96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3DD96-3CA8-8D4D-9D69-AB809D20B3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b9ef5fd4a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b9ef5fd4a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19daac484_7_99:notes"/>
          <p:cNvSpPr txBox="1">
            <a:spLocks noGrp="1"/>
          </p:cNvSpPr>
          <p:nvPr>
            <p:ph type="body" idx="1"/>
          </p:nvPr>
        </p:nvSpPr>
        <p:spPr>
          <a:xfrm>
            <a:off x="914612" y="4343715"/>
            <a:ext cx="5028900" cy="4113900"/>
          </a:xfrm>
          <a:prstGeom prst="rect">
            <a:avLst/>
          </a:prstGeom>
        </p:spPr>
        <p:txBody>
          <a:bodyPr spcFirstLastPara="1" wrap="square" lIns="90775" tIns="90775" rIns="90775" bIns="90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419daac484_7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71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062ceda2a_2_139:notes"/>
          <p:cNvSpPr txBox="1">
            <a:spLocks noGrp="1"/>
          </p:cNvSpPr>
          <p:nvPr>
            <p:ph type="body" idx="1"/>
          </p:nvPr>
        </p:nvSpPr>
        <p:spPr>
          <a:xfrm>
            <a:off x="920750" y="4379913"/>
            <a:ext cx="5062538" cy="4148137"/>
          </a:xfrm>
          <a:prstGeom prst="rect">
            <a:avLst/>
          </a:prstGeom>
        </p:spPr>
        <p:txBody>
          <a:bodyPr spcFirstLastPara="1" wrap="square" lIns="92125" tIns="46050" rIns="92125" bIns="4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6062ceda2a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92150"/>
            <a:ext cx="61468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204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11.jpg"/><Relationship Id="rId4" Type="http://schemas.openxmlformats.org/officeDocument/2006/relationships/image" Target="../media/image10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5" Type="http://schemas.openxmlformats.org/officeDocument/2006/relationships/image" Target="../media/image13.jpg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14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outdoor&#10;&#10;Description automatically generated">
            <a:extLst>
              <a:ext uri="{FF2B5EF4-FFF2-40B4-BE49-F238E27FC236}">
                <a16:creationId xmlns:a16="http://schemas.microsoft.com/office/drawing/2014/main" id="{8E76534D-42DC-EB47-B657-B1262979A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6127" y="347119"/>
            <a:ext cx="1719745" cy="17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58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03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165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5969004"/>
            <a:ext cx="508000" cy="365125"/>
          </a:xfrm>
          <a:prstGeom prst="rect">
            <a:avLst/>
          </a:prstGeom>
        </p:spPr>
        <p:txBody>
          <a:bodyPr/>
          <a:lstStyle/>
          <a:p>
            <a:fld id="{3496BE7E-2268-412C-8E4F-EF2735E879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D76DCA-370A-4652-AE5C-AA35B323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0" y="6429386"/>
            <a:ext cx="42672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2020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3836751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838200" y="394533"/>
            <a:ext cx="97572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38C"/>
              </a:buClr>
              <a:buSzPts val="4267"/>
              <a:buFont typeface="Helvetica Neue"/>
              <a:buNone/>
              <a:defRPr sz="4267" b="0" i="0" u="none" strike="noStrike" cap="none">
                <a:solidFill>
                  <a:srgbClr val="07738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Garamond"/>
              <a:buNone/>
              <a:defRPr sz="5867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575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362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587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01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8874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893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4338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549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4" y="220409"/>
            <a:ext cx="10007808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9" y="1743740"/>
            <a:ext cx="10079653" cy="399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3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829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6252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7653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4062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419390c0d5_1_13"/>
          <p:cNvSpPr txBox="1">
            <a:spLocks noGrp="1"/>
          </p:cNvSpPr>
          <p:nvPr>
            <p:ph type="title"/>
          </p:nvPr>
        </p:nvSpPr>
        <p:spPr>
          <a:xfrm>
            <a:off x="309076" y="136525"/>
            <a:ext cx="1157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2" name="Google Shape;22;g419390c0d5_1_13"/>
          <p:cNvSpPr txBox="1">
            <a:spLocks noGrp="1"/>
          </p:cNvSpPr>
          <p:nvPr>
            <p:ph type="body" idx="1"/>
          </p:nvPr>
        </p:nvSpPr>
        <p:spPr>
          <a:xfrm>
            <a:off x="461433" y="1279525"/>
            <a:ext cx="11277600" cy="4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3111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dk2"/>
                </a:solidFill>
              </a:defRPr>
            </a:lvl1pPr>
            <a:lvl2pPr marL="914400" lvl="1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700"/>
              <a:buFont typeface="Helvetica Neue Light"/>
              <a:buChar char="–"/>
              <a:defRPr sz="1900">
                <a:solidFill>
                  <a:schemeClr val="dk2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9pPr>
          </a:lstStyle>
          <a:p>
            <a:endParaRPr dirty="0"/>
          </a:p>
        </p:txBody>
      </p:sp>
      <p:sp>
        <p:nvSpPr>
          <p:cNvPr id="23" name="Google Shape;23;g419390c0d5_1_13"/>
          <p:cNvSpPr txBox="1">
            <a:spLocks noGrp="1"/>
          </p:cNvSpPr>
          <p:nvPr>
            <p:ph type="ftr" idx="11"/>
          </p:nvPr>
        </p:nvSpPr>
        <p:spPr>
          <a:xfrm>
            <a:off x="309076" y="6516855"/>
            <a:ext cx="115782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 b="0" i="0">
                <a:solidFill>
                  <a:srgbClr val="002C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649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>
            <a:extLst>
              <a:ext uri="{FF2B5EF4-FFF2-40B4-BE49-F238E27FC236}">
                <a16:creationId xmlns:a16="http://schemas.microsoft.com/office/drawing/2014/main" id="{FECAED04-652C-1C4C-A7E0-F682CE4A7D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9" name="Objeto 8" hidden="1">
                        <a:extLst>
                          <a:ext uri="{FF2B5EF4-FFF2-40B4-BE49-F238E27FC236}">
                            <a16:creationId xmlns:a16="http://schemas.microsoft.com/office/drawing/2014/main" id="{FECAED04-652C-1C4C-A7E0-F682CE4A7D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54073102-0A88-0340-AE41-12B20FC0AA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638196-EE02-1B4C-9877-8F5D0D4D8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0957" y="3729804"/>
            <a:ext cx="5522843" cy="535531"/>
          </a:xfrm>
        </p:spPr>
        <p:txBody>
          <a:bodyPr wrap="square" lIns="9000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AR" sz="3200" b="0" i="0" smtClean="0">
                <a:effectLst/>
              </a:defRPr>
            </a:lvl1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This is where your talk title goes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A85928-B777-264B-BF59-1CA62688EE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30957" y="4357410"/>
            <a:ext cx="5522843" cy="535531"/>
          </a:xfrm>
        </p:spPr>
        <p:txBody>
          <a:bodyPr wrap="square" lIns="90000">
            <a:spAutoFit/>
          </a:bodyPr>
          <a:lstStyle>
            <a:lvl1pPr marL="0" indent="0" algn="l">
              <a:buNone/>
              <a:defRPr lang="es-AR" sz="32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Your name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1145A12-B854-8641-A00B-4135BE91E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9359" b="23068"/>
          <a:stretch/>
        </p:blipFill>
        <p:spPr>
          <a:xfrm>
            <a:off x="1195193" y="884605"/>
            <a:ext cx="3084286" cy="10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30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 hidden="1">
            <a:extLst>
              <a:ext uri="{FF2B5EF4-FFF2-40B4-BE49-F238E27FC236}">
                <a16:creationId xmlns:a16="http://schemas.microsoft.com/office/drawing/2014/main" id="{0AE44888-C0B5-274E-A8C1-2504ECAB45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5" name="Objeto 14" hidden="1">
                        <a:extLst>
                          <a:ext uri="{FF2B5EF4-FFF2-40B4-BE49-F238E27FC236}">
                            <a16:creationId xmlns:a16="http://schemas.microsoft.com/office/drawing/2014/main" id="{0AE44888-C0B5-274E-A8C1-2504ECAB45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Imagen 20">
            <a:extLst>
              <a:ext uri="{FF2B5EF4-FFF2-40B4-BE49-F238E27FC236}">
                <a16:creationId xmlns:a16="http://schemas.microsoft.com/office/drawing/2014/main" id="{18F996EF-ECEC-4946-8104-367AC472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207" b="1288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2109ED2-0F5F-EE47-BFAA-AEF1324F7A61}"/>
              </a:ext>
            </a:extLst>
          </p:cNvPr>
          <p:cNvSpPr/>
          <p:nvPr userDrawn="1"/>
        </p:nvSpPr>
        <p:spPr>
          <a:xfrm>
            <a:off x="3559804" y="2229678"/>
            <a:ext cx="5072393" cy="2398644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D1F159D-F7CA-1A48-808B-523331E0CC41}"/>
              </a:ext>
            </a:extLst>
          </p:cNvPr>
          <p:cNvGrpSpPr/>
          <p:nvPr userDrawn="1"/>
        </p:nvGrpSpPr>
        <p:grpSpPr>
          <a:xfrm>
            <a:off x="6379217" y="5360895"/>
            <a:ext cx="4263475" cy="1039906"/>
            <a:chOff x="6942406" y="5360895"/>
            <a:chExt cx="4263475" cy="1039906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62E07C-E8B1-674E-AB99-6127987E68D7}"/>
                </a:ext>
              </a:extLst>
            </p:cNvPr>
            <p:cNvSpPr/>
            <p:nvPr/>
          </p:nvSpPr>
          <p:spPr>
            <a:xfrm>
              <a:off x="6942406" y="5360895"/>
              <a:ext cx="4263475" cy="1039906"/>
            </a:xfrm>
            <a:prstGeom prst="rect">
              <a:avLst/>
            </a:prstGeom>
            <a:solidFill>
              <a:srgbClr val="BA6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AE9BD430-2467-4F4E-A45B-07F78D586656}"/>
                </a:ext>
              </a:extLst>
            </p:cNvPr>
            <p:cNvGrpSpPr/>
            <p:nvPr/>
          </p:nvGrpSpPr>
          <p:grpSpPr>
            <a:xfrm>
              <a:off x="7066061" y="5465350"/>
              <a:ext cx="4016164" cy="830997"/>
              <a:chOff x="6942407" y="5465350"/>
              <a:chExt cx="4016164" cy="830997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6414B48-5914-464B-AB76-5A03ECCD9D4D}"/>
                  </a:ext>
                </a:extLst>
              </p:cNvPr>
              <p:cNvSpPr txBox="1"/>
              <p:nvPr/>
            </p:nvSpPr>
            <p:spPr>
              <a:xfrm>
                <a:off x="6942407" y="5526905"/>
                <a:ext cx="24593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APACHECON NA</a:t>
                </a:r>
              </a:p>
              <a:p>
                <a:r>
                  <a:rPr lang="es-ES_tradnl" sz="2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Spt</a:t>
                </a:r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28th – Oct. 2nd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3F9CD32D-39A5-DB48-A4AB-BC8E83CFFACE}"/>
                  </a:ext>
                </a:extLst>
              </p:cNvPr>
              <p:cNvSpPr txBox="1"/>
              <p:nvPr/>
            </p:nvSpPr>
            <p:spPr>
              <a:xfrm>
                <a:off x="9401735" y="5465350"/>
                <a:ext cx="15568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</a:t>
                </a:r>
              </a:p>
            </p:txBody>
          </p:sp>
        </p:grp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AFF1CFF8-6432-1145-8AB9-5F5A1522C0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4262" y="2521295"/>
            <a:ext cx="4263475" cy="978729"/>
          </a:xfrm>
        </p:spPr>
        <p:txBody>
          <a:bodyPr wrap="square" lIns="90000" anchor="b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AR" sz="3200" b="0" i="0" smtClean="0">
                <a:effectLst/>
              </a:defRPr>
            </a:lvl1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This is where your talk title goes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1B38B458-4B01-2D4C-9339-684E3F874C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4262" y="3737871"/>
            <a:ext cx="4263475" cy="535531"/>
          </a:xfrm>
        </p:spPr>
        <p:txBody>
          <a:bodyPr wrap="square" lIns="90000">
            <a:spAutoFit/>
          </a:bodyPr>
          <a:lstStyle>
            <a:lvl1pPr marL="0" indent="0" algn="ctr">
              <a:buNone/>
              <a:defRPr lang="es-AR" sz="32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Your name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33BFAA0-395C-1E44-99C2-D5B7B368B062}"/>
              </a:ext>
            </a:extLst>
          </p:cNvPr>
          <p:cNvCxnSpPr>
            <a:cxnSpLocks/>
          </p:cNvCxnSpPr>
          <p:nvPr userDrawn="1"/>
        </p:nvCxnSpPr>
        <p:spPr>
          <a:xfrm flipH="1">
            <a:off x="3964262" y="3618948"/>
            <a:ext cx="4263475" cy="0"/>
          </a:xfrm>
          <a:prstGeom prst="line">
            <a:avLst/>
          </a:prstGeom>
          <a:ln w="2857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826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to 17" hidden="1">
            <a:extLst>
              <a:ext uri="{FF2B5EF4-FFF2-40B4-BE49-F238E27FC236}">
                <a16:creationId xmlns:a16="http://schemas.microsoft.com/office/drawing/2014/main" id="{9DEB1EBC-F0E9-2340-AB25-0821D76FB4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8" name="Objeto 17" hidden="1">
                        <a:extLst>
                          <a:ext uri="{FF2B5EF4-FFF2-40B4-BE49-F238E27FC236}">
                            <a16:creationId xmlns:a16="http://schemas.microsoft.com/office/drawing/2014/main" id="{9DEB1EBC-F0E9-2340-AB25-0821D76FB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4CB4AC6E-30AF-FE4C-9702-D66E650A9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2371" b="12396"/>
          <a:stretch/>
        </p:blipFill>
        <p:spPr>
          <a:xfrm>
            <a:off x="0" y="0"/>
            <a:ext cx="12195048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532EAB1-7B96-F745-9A79-6C309ED7DA34}"/>
              </a:ext>
            </a:extLst>
          </p:cNvPr>
          <p:cNvGrpSpPr/>
          <p:nvPr userDrawn="1"/>
        </p:nvGrpSpPr>
        <p:grpSpPr>
          <a:xfrm>
            <a:off x="6379217" y="5360895"/>
            <a:ext cx="4263475" cy="1039906"/>
            <a:chOff x="6942406" y="5360895"/>
            <a:chExt cx="4263475" cy="1039906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ECC512A-E30C-D449-B170-2AFA804D7FA5}"/>
                </a:ext>
              </a:extLst>
            </p:cNvPr>
            <p:cNvSpPr/>
            <p:nvPr/>
          </p:nvSpPr>
          <p:spPr>
            <a:xfrm>
              <a:off x="6942406" y="5360895"/>
              <a:ext cx="4263475" cy="1039906"/>
            </a:xfrm>
            <a:prstGeom prst="rect">
              <a:avLst/>
            </a:prstGeom>
            <a:solidFill>
              <a:srgbClr val="BA6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16EC7560-5D50-F148-97CD-2105EABEF62D}"/>
                </a:ext>
              </a:extLst>
            </p:cNvPr>
            <p:cNvGrpSpPr/>
            <p:nvPr/>
          </p:nvGrpSpPr>
          <p:grpSpPr>
            <a:xfrm>
              <a:off x="7066061" y="5465350"/>
              <a:ext cx="4016164" cy="830997"/>
              <a:chOff x="6942407" y="5465350"/>
              <a:chExt cx="4016164" cy="830997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9703828-6E41-1C4F-8004-8CD681CB3776}"/>
                  </a:ext>
                </a:extLst>
              </p:cNvPr>
              <p:cNvSpPr txBox="1"/>
              <p:nvPr/>
            </p:nvSpPr>
            <p:spPr>
              <a:xfrm>
                <a:off x="6942407" y="5526905"/>
                <a:ext cx="24593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APACHECON NA</a:t>
                </a:r>
              </a:p>
              <a:p>
                <a:r>
                  <a:rPr lang="es-ES_tradnl" sz="2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Spt</a:t>
                </a:r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28th – Oct. 2nd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BA549DDE-17A6-3649-BB8B-E8C9B279B1B3}"/>
                  </a:ext>
                </a:extLst>
              </p:cNvPr>
              <p:cNvSpPr txBox="1"/>
              <p:nvPr/>
            </p:nvSpPr>
            <p:spPr>
              <a:xfrm>
                <a:off x="9401735" y="5465350"/>
                <a:ext cx="15568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</a:t>
                </a:r>
              </a:p>
            </p:txBody>
          </p:sp>
        </p:grp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AE9BF05-DF93-1946-A761-A66B394AE1C3}"/>
              </a:ext>
            </a:extLst>
          </p:cNvPr>
          <p:cNvSpPr/>
          <p:nvPr userDrawn="1"/>
        </p:nvSpPr>
        <p:spPr>
          <a:xfrm>
            <a:off x="3559804" y="2229678"/>
            <a:ext cx="5072393" cy="2398644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12AA299-8B4D-AE4E-88DA-AF5DB95C12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4262" y="2521295"/>
            <a:ext cx="4263475" cy="978729"/>
          </a:xfrm>
        </p:spPr>
        <p:txBody>
          <a:bodyPr wrap="square" lIns="90000" anchor="b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AR" sz="3200" b="0" i="0" smtClean="0">
                <a:effectLst/>
              </a:defRPr>
            </a:lvl1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This is where your talk title goes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FF8E933-50DE-5D45-95C2-11D8050386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4262" y="3737871"/>
            <a:ext cx="4263475" cy="535531"/>
          </a:xfrm>
        </p:spPr>
        <p:txBody>
          <a:bodyPr wrap="square" lIns="90000">
            <a:spAutoFit/>
          </a:bodyPr>
          <a:lstStyle>
            <a:lvl1pPr marL="0" indent="0" algn="ctr">
              <a:buNone/>
              <a:defRPr lang="es-AR" sz="32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Your name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C18AF29-4A67-D046-A8D7-2CCFEF13450B}"/>
              </a:ext>
            </a:extLst>
          </p:cNvPr>
          <p:cNvCxnSpPr>
            <a:cxnSpLocks/>
          </p:cNvCxnSpPr>
          <p:nvPr userDrawn="1"/>
        </p:nvCxnSpPr>
        <p:spPr>
          <a:xfrm flipH="1">
            <a:off x="3964262" y="3618948"/>
            <a:ext cx="4263475" cy="0"/>
          </a:xfrm>
          <a:prstGeom prst="line">
            <a:avLst/>
          </a:prstGeom>
          <a:ln w="2857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999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to 18" hidden="1">
            <a:extLst>
              <a:ext uri="{FF2B5EF4-FFF2-40B4-BE49-F238E27FC236}">
                <a16:creationId xmlns:a16="http://schemas.microsoft.com/office/drawing/2014/main" id="{9E1A3BE1-39F7-A440-8CA8-B4303ABF45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9" name="Objeto 18" hidden="1">
                        <a:extLst>
                          <a:ext uri="{FF2B5EF4-FFF2-40B4-BE49-F238E27FC236}">
                            <a16:creationId xmlns:a16="http://schemas.microsoft.com/office/drawing/2014/main" id="{9E1A3BE1-39F7-A440-8CA8-B4303ABF4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7C99E719-81D9-024D-B6A8-DC8EA2B5B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846" b="7859"/>
          <a:stretch/>
        </p:blipFill>
        <p:spPr>
          <a:xfrm>
            <a:off x="1592" y="-1"/>
            <a:ext cx="12190408" cy="685800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AB803EE-60C3-E745-A188-6DDFEF37F70E}"/>
              </a:ext>
            </a:extLst>
          </p:cNvPr>
          <p:cNvGrpSpPr/>
          <p:nvPr userDrawn="1"/>
        </p:nvGrpSpPr>
        <p:grpSpPr>
          <a:xfrm>
            <a:off x="6379217" y="5360895"/>
            <a:ext cx="4263475" cy="1039906"/>
            <a:chOff x="6942406" y="5360895"/>
            <a:chExt cx="4263475" cy="1039906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B016001-2D39-7049-A264-7D629981BABF}"/>
                </a:ext>
              </a:extLst>
            </p:cNvPr>
            <p:cNvSpPr/>
            <p:nvPr/>
          </p:nvSpPr>
          <p:spPr>
            <a:xfrm>
              <a:off x="6942406" y="5360895"/>
              <a:ext cx="4263475" cy="1039906"/>
            </a:xfrm>
            <a:prstGeom prst="rect">
              <a:avLst/>
            </a:prstGeom>
            <a:solidFill>
              <a:srgbClr val="BA6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6380F155-6FA9-B947-82C4-B87C71585D3D}"/>
                </a:ext>
              </a:extLst>
            </p:cNvPr>
            <p:cNvGrpSpPr/>
            <p:nvPr/>
          </p:nvGrpSpPr>
          <p:grpSpPr>
            <a:xfrm>
              <a:off x="7066061" y="5465350"/>
              <a:ext cx="4016164" cy="830997"/>
              <a:chOff x="6942407" y="5465350"/>
              <a:chExt cx="4016164" cy="830997"/>
            </a:xfrm>
          </p:grpSpPr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20390EB-61D1-6742-954B-B1126261D37A}"/>
                  </a:ext>
                </a:extLst>
              </p:cNvPr>
              <p:cNvSpPr txBox="1"/>
              <p:nvPr/>
            </p:nvSpPr>
            <p:spPr>
              <a:xfrm>
                <a:off x="6942407" y="5526905"/>
                <a:ext cx="24593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APACHECON NA</a:t>
                </a:r>
              </a:p>
              <a:p>
                <a:r>
                  <a:rPr lang="es-ES_tradnl" sz="2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Spt</a:t>
                </a:r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28th – Oct. 2nd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9F0AB46-353B-504C-AE0D-16219AA3C342}"/>
                  </a:ext>
                </a:extLst>
              </p:cNvPr>
              <p:cNvSpPr txBox="1"/>
              <p:nvPr/>
            </p:nvSpPr>
            <p:spPr>
              <a:xfrm>
                <a:off x="9401735" y="5465350"/>
                <a:ext cx="15568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</a:t>
                </a:r>
              </a:p>
            </p:txBody>
          </p:sp>
        </p:grp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FC87505-44BE-6A45-A0C6-2E1D02E95C65}"/>
              </a:ext>
            </a:extLst>
          </p:cNvPr>
          <p:cNvSpPr/>
          <p:nvPr userDrawn="1"/>
        </p:nvSpPr>
        <p:spPr>
          <a:xfrm>
            <a:off x="3559804" y="2229678"/>
            <a:ext cx="5072393" cy="2398644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79FEAB7-B5C3-5E4D-B42C-FD1A015A9A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4262" y="2521295"/>
            <a:ext cx="4263475" cy="978729"/>
          </a:xfrm>
        </p:spPr>
        <p:txBody>
          <a:bodyPr wrap="square" lIns="90000" anchor="b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AR" sz="3200" b="0" i="0" smtClean="0">
                <a:effectLst/>
              </a:defRPr>
            </a:lvl1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This is where your talk title goes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D3AFAB4A-B585-284D-879D-44C958E89D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4262" y="3737871"/>
            <a:ext cx="4263475" cy="535531"/>
          </a:xfrm>
        </p:spPr>
        <p:txBody>
          <a:bodyPr wrap="square" lIns="90000">
            <a:spAutoFit/>
          </a:bodyPr>
          <a:lstStyle>
            <a:lvl1pPr marL="0" indent="0" algn="ctr">
              <a:buNone/>
              <a:defRPr lang="es-AR" sz="32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Your name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0674C3E-1E72-0F4B-AC0E-CA64CA5E3778}"/>
              </a:ext>
            </a:extLst>
          </p:cNvPr>
          <p:cNvCxnSpPr>
            <a:cxnSpLocks/>
          </p:cNvCxnSpPr>
          <p:nvPr userDrawn="1"/>
        </p:nvCxnSpPr>
        <p:spPr>
          <a:xfrm flipH="1">
            <a:off x="3964262" y="3618948"/>
            <a:ext cx="4263475" cy="0"/>
          </a:xfrm>
          <a:prstGeom prst="line">
            <a:avLst/>
          </a:prstGeom>
          <a:ln w="2857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457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to 20" hidden="1">
            <a:extLst>
              <a:ext uri="{FF2B5EF4-FFF2-40B4-BE49-F238E27FC236}">
                <a16:creationId xmlns:a16="http://schemas.microsoft.com/office/drawing/2014/main" id="{A958065F-E658-C648-AA28-EBB1AD2B9F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1" name="Objeto 20" hidden="1">
                        <a:extLst>
                          <a:ext uri="{FF2B5EF4-FFF2-40B4-BE49-F238E27FC236}">
                            <a16:creationId xmlns:a16="http://schemas.microsoft.com/office/drawing/2014/main" id="{A958065F-E658-C648-AA28-EBB1AD2B9F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agen 19">
            <a:extLst>
              <a:ext uri="{FF2B5EF4-FFF2-40B4-BE49-F238E27FC236}">
                <a16:creationId xmlns:a16="http://schemas.microsoft.com/office/drawing/2014/main" id="{9BCF0053-4259-604D-BAC3-122071173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C1C46358-AA10-E646-AC93-AD77FE59892B}"/>
              </a:ext>
            </a:extLst>
          </p:cNvPr>
          <p:cNvGrpSpPr/>
          <p:nvPr userDrawn="1"/>
        </p:nvGrpSpPr>
        <p:grpSpPr>
          <a:xfrm>
            <a:off x="6379217" y="5360895"/>
            <a:ext cx="4263475" cy="1039906"/>
            <a:chOff x="6942406" y="5360895"/>
            <a:chExt cx="4263475" cy="1039906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3DC4668-8871-CB43-A252-44C3F6A74E3B}"/>
                </a:ext>
              </a:extLst>
            </p:cNvPr>
            <p:cNvSpPr/>
            <p:nvPr/>
          </p:nvSpPr>
          <p:spPr>
            <a:xfrm>
              <a:off x="6942406" y="5360895"/>
              <a:ext cx="4263475" cy="1039906"/>
            </a:xfrm>
            <a:prstGeom prst="rect">
              <a:avLst/>
            </a:prstGeom>
            <a:solidFill>
              <a:srgbClr val="BA6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F665678C-70D0-EB41-8FCC-196857DB7775}"/>
                </a:ext>
              </a:extLst>
            </p:cNvPr>
            <p:cNvGrpSpPr/>
            <p:nvPr/>
          </p:nvGrpSpPr>
          <p:grpSpPr>
            <a:xfrm>
              <a:off x="7066061" y="5465350"/>
              <a:ext cx="4016164" cy="830997"/>
              <a:chOff x="6942407" y="5465350"/>
              <a:chExt cx="4016164" cy="830997"/>
            </a:xfrm>
          </p:grpSpPr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FAFCEE1-C442-DB4D-A6C3-A7682D4BD7BC}"/>
                  </a:ext>
                </a:extLst>
              </p:cNvPr>
              <p:cNvSpPr txBox="1"/>
              <p:nvPr/>
            </p:nvSpPr>
            <p:spPr>
              <a:xfrm>
                <a:off x="6942407" y="5526905"/>
                <a:ext cx="24593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APACHECON NA</a:t>
                </a:r>
              </a:p>
              <a:p>
                <a:r>
                  <a:rPr lang="es-ES_tradnl" sz="2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Spt</a:t>
                </a:r>
                <a:r>
                  <a:rPr lang="es-ES_tradnl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28th – Oct. 2nd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5ED3A85-C6F0-594C-B602-7C60F1E3BE3F}"/>
                  </a:ext>
                </a:extLst>
              </p:cNvPr>
              <p:cNvSpPr txBox="1"/>
              <p:nvPr/>
            </p:nvSpPr>
            <p:spPr>
              <a:xfrm>
                <a:off x="9401735" y="5465350"/>
                <a:ext cx="15568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4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</a:t>
                </a:r>
              </a:p>
            </p:txBody>
          </p:sp>
        </p:grp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B727698-FFDB-A148-BC0D-C643ACE43353}"/>
              </a:ext>
            </a:extLst>
          </p:cNvPr>
          <p:cNvSpPr/>
          <p:nvPr userDrawn="1"/>
        </p:nvSpPr>
        <p:spPr>
          <a:xfrm>
            <a:off x="3559804" y="2229678"/>
            <a:ext cx="5072393" cy="2398644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8D64256-1EAF-E94D-8C5C-6FC23D7C7E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4262" y="2521295"/>
            <a:ext cx="4263475" cy="978729"/>
          </a:xfrm>
        </p:spPr>
        <p:txBody>
          <a:bodyPr wrap="square" lIns="90000" anchor="b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AR" sz="3200" b="0" i="0" smtClean="0">
                <a:effectLst/>
              </a:defRPr>
            </a:lvl1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This is where your talk title goes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A44C7E8E-B0FF-4D4C-B221-7245BF6E2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4262" y="3737871"/>
            <a:ext cx="4263475" cy="535531"/>
          </a:xfrm>
        </p:spPr>
        <p:txBody>
          <a:bodyPr wrap="square" lIns="90000">
            <a:spAutoFit/>
          </a:bodyPr>
          <a:lstStyle>
            <a:lvl1pPr marL="0" indent="0" algn="ctr">
              <a:buNone/>
              <a:defRPr lang="es-AR" sz="32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AR" b="0" i="0" dirty="0">
                <a:solidFill>
                  <a:srgbClr val="E6E6E6"/>
                </a:solidFill>
                <a:effectLst/>
                <a:latin typeface="Montserrat"/>
              </a:rPr>
              <a:t>Your name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B8BA5C6-364D-E946-B2D3-83FADD9F1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3964262" y="3618948"/>
            <a:ext cx="4263475" cy="0"/>
          </a:xfrm>
          <a:prstGeom prst="line">
            <a:avLst/>
          </a:prstGeom>
          <a:ln w="2857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6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1839433"/>
            <a:ext cx="4271771" cy="3900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839433"/>
            <a:ext cx="4270247" cy="3900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84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D8FE4-1296-4743-9469-7AC368D09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2792"/>
          </a:xfrm>
        </p:spPr>
        <p:txBody>
          <a:bodyPr/>
          <a:lstStyle>
            <a:lvl1pPr algn="ctr">
              <a:defRPr lang="es-AR" b="0" i="0" smtClean="0">
                <a:effectLst/>
              </a:defRPr>
            </a:lvl1pPr>
          </a:lstStyle>
          <a:p>
            <a:r>
              <a:rPr lang="es-AR" b="1" i="0" dirty="0">
                <a:solidFill>
                  <a:srgbClr val="000000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Simple Slide</a:t>
            </a:r>
            <a:endParaRPr lang="es-AR" b="0" i="0" dirty="0">
              <a:solidFill>
                <a:srgbClr val="222222"/>
              </a:solidFill>
              <a:effectLst/>
              <a:latin typeface="Montserrat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840CD60-CA44-A34F-AFEE-ADBF385E15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050576"/>
            <a:ext cx="10515599" cy="4873625"/>
          </a:xfrm>
        </p:spPr>
        <p:txBody>
          <a:bodyPr/>
          <a:lstStyle>
            <a:lvl1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</a:pPr>
            <a:r>
              <a:rPr lang="es-AR" sz="3200" dirty="0">
                <a:effectLst/>
              </a:rPr>
              <a:t>one</a:t>
            </a:r>
          </a:p>
          <a:p>
            <a: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</a:pPr>
            <a:r>
              <a:rPr lang="es-AR" sz="3200" dirty="0">
                <a:effectLst/>
              </a:rPr>
              <a:t>two</a:t>
            </a:r>
          </a:p>
          <a:p>
            <a: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</a:pPr>
            <a:r>
              <a:rPr lang="es-AR" sz="3200" dirty="0">
                <a:effectLst/>
              </a:rPr>
              <a:t>three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B0FA8F3-FFE0-9F4D-9C55-BFC5B8D40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59" b="23068"/>
          <a:stretch/>
        </p:blipFill>
        <p:spPr>
          <a:xfrm>
            <a:off x="9591768" y="6045177"/>
            <a:ext cx="1762031" cy="5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8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813D56FB-947C-FF44-94BB-976ECAC35E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813D56FB-947C-FF44-94BB-976ECAC35E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B10AD59-6684-464C-BDD6-EC8DD81031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050577"/>
            <a:ext cx="10515599" cy="3586738"/>
          </a:xfrm>
        </p:spPr>
        <p:txBody>
          <a:bodyPr/>
          <a:lstStyle>
            <a:lvl1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  <a:defRPr sz="3200"/>
            </a:lvl1pPr>
            <a:lvl2pPr marL="5788025" indent="-457200" algn="l">
              <a:lnSpc>
                <a:spcPct val="150000"/>
              </a:lnSpc>
              <a:buFont typeface="Wingdings" pitchFamily="2" charset="2"/>
              <a:buChar char="§"/>
              <a:tabLst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</a:pPr>
            <a:r>
              <a:rPr lang="es-AR" sz="2800" dirty="0">
                <a:effectLst/>
              </a:rPr>
              <a:t>One</a:t>
            </a:r>
          </a:p>
          <a:p>
            <a:pPr marL="5788025" lvl="1" indent="-457200" algn="l">
              <a:lnSpc>
                <a:spcPct val="150000"/>
              </a:lnSpc>
              <a:buFont typeface="Wingdings" pitchFamily="2" charset="2"/>
              <a:buChar char="§"/>
              <a:tabLst/>
            </a:pPr>
            <a:r>
              <a:rPr lang="es-AR" sz="2800" dirty="0">
                <a:effectLst/>
              </a:rPr>
              <a:t>and this</a:t>
            </a:r>
          </a:p>
          <a:p>
            <a:pPr marL="5788025" lvl="1" indent="-457200" algn="l">
              <a:lnSpc>
                <a:spcPct val="150000"/>
              </a:lnSpc>
              <a:buFont typeface="Wingdings" pitchFamily="2" charset="2"/>
              <a:buChar char="§"/>
              <a:tabLst/>
            </a:pPr>
            <a:r>
              <a:rPr lang="es-AR" sz="2800" dirty="0">
                <a:effectLst/>
              </a:rPr>
              <a:t>and more</a:t>
            </a:r>
          </a:p>
          <a:p>
            <a: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</a:pPr>
            <a:r>
              <a:rPr lang="es-AR" sz="2800" dirty="0">
                <a:effectLst/>
              </a:rPr>
              <a:t>two</a:t>
            </a:r>
          </a:p>
          <a:p>
            <a:pPr marL="5113338" indent="-239713" algn="l">
              <a:lnSpc>
                <a:spcPct val="150000"/>
              </a:lnSpc>
              <a:buFont typeface="Arial" panose="020B0604020202020204" pitchFamily="34" charset="0"/>
              <a:buChar char="•"/>
              <a:tabLst/>
            </a:pPr>
            <a:r>
              <a:rPr lang="es-AR" sz="2800" dirty="0">
                <a:effectLst/>
              </a:rPr>
              <a:t>three</a:t>
            </a:r>
            <a:endParaRPr lang="es-ES_tradn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28898C4-01BC-E54D-8CEE-73DEE91D5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2792"/>
          </a:xfrm>
        </p:spPr>
        <p:txBody>
          <a:bodyPr/>
          <a:lstStyle>
            <a:lvl1pPr algn="ctr">
              <a:defRPr lang="es-AR" b="0" i="0" smtClean="0">
                <a:effectLst/>
              </a:defRPr>
            </a:lvl1pPr>
          </a:lstStyle>
          <a:p>
            <a:r>
              <a:rPr lang="es-AR" b="1" i="0" dirty="0">
                <a:solidFill>
                  <a:srgbClr val="000000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Simple Slide</a:t>
            </a:r>
            <a:endParaRPr lang="es-AR" b="0" i="0" dirty="0">
              <a:solidFill>
                <a:srgbClr val="222222"/>
              </a:solidFill>
              <a:effectLst/>
              <a:latin typeface="Montserra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6E667A-E8EE-344A-9C5E-C6ACDA88E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9359" b="23068"/>
          <a:stretch/>
        </p:blipFill>
        <p:spPr>
          <a:xfrm>
            <a:off x="9591768" y="6045177"/>
            <a:ext cx="1762031" cy="5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3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BED689FF-E7FD-744E-B279-BCA3007D2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2792"/>
          </a:xfrm>
        </p:spPr>
        <p:txBody>
          <a:bodyPr/>
          <a:lstStyle>
            <a:lvl1pPr algn="ctr">
              <a:defRPr lang="es-AR" b="0" i="0" smtClean="0">
                <a:effectLst/>
              </a:defRPr>
            </a:lvl1pPr>
          </a:lstStyle>
          <a:p>
            <a:r>
              <a:rPr lang="es-AR" b="1" i="0" dirty="0">
                <a:solidFill>
                  <a:srgbClr val="000000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Simple Slide</a:t>
            </a:r>
            <a:endParaRPr lang="es-AR" b="0" i="0" dirty="0">
              <a:solidFill>
                <a:srgbClr val="222222"/>
              </a:solidFill>
              <a:effectLst/>
              <a:latin typeface="Montserra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C1A27A-5A22-2245-AED2-5F69CA232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59" b="23068"/>
          <a:stretch/>
        </p:blipFill>
        <p:spPr>
          <a:xfrm>
            <a:off x="9591768" y="6045177"/>
            <a:ext cx="1762031" cy="5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48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419390c0d5_1_13"/>
          <p:cNvSpPr txBox="1">
            <a:spLocks noGrp="1"/>
          </p:cNvSpPr>
          <p:nvPr>
            <p:ph type="title"/>
          </p:nvPr>
        </p:nvSpPr>
        <p:spPr>
          <a:xfrm>
            <a:off x="309076" y="136525"/>
            <a:ext cx="1157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32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22" name="Google Shape;22;g419390c0d5_1_13"/>
          <p:cNvSpPr txBox="1">
            <a:spLocks noGrp="1"/>
          </p:cNvSpPr>
          <p:nvPr>
            <p:ph type="body" idx="1"/>
          </p:nvPr>
        </p:nvSpPr>
        <p:spPr>
          <a:xfrm>
            <a:off x="461433" y="1279525"/>
            <a:ext cx="11277600" cy="4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3111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dk2"/>
                </a:solidFill>
              </a:defRPr>
            </a:lvl1pPr>
            <a:lvl2pPr marL="914400" lvl="1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700"/>
              <a:buFont typeface="Helvetica Neue Light"/>
              <a:buChar char="–"/>
              <a:defRPr sz="1900">
                <a:solidFill>
                  <a:schemeClr val="dk2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1900"/>
            </a:lvl9pPr>
          </a:lstStyle>
          <a:p>
            <a:endParaRPr dirty="0"/>
          </a:p>
        </p:txBody>
      </p:sp>
      <p:sp>
        <p:nvSpPr>
          <p:cNvPr id="23" name="Google Shape;23;g419390c0d5_1_13"/>
          <p:cNvSpPr txBox="1">
            <a:spLocks noGrp="1"/>
          </p:cNvSpPr>
          <p:nvPr>
            <p:ph type="ftr" idx="11"/>
          </p:nvPr>
        </p:nvSpPr>
        <p:spPr>
          <a:xfrm>
            <a:off x="309076" y="6516855"/>
            <a:ext cx="115782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100" b="0" i="0">
                <a:solidFill>
                  <a:srgbClr val="002C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517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392865"/>
            <a:ext cx="10985500" cy="48593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750"/>
              </a:spcBef>
              <a:defRPr/>
            </a:lvl1pPr>
            <a:lvl2pPr>
              <a:lnSpc>
                <a:spcPct val="100000"/>
              </a:lnSpc>
              <a:spcBef>
                <a:spcPts val="750"/>
              </a:spcBef>
              <a:defRPr/>
            </a:lvl2pPr>
            <a:lvl3pPr>
              <a:lnSpc>
                <a:spcPct val="100000"/>
              </a:lnSpc>
              <a:spcBef>
                <a:spcPts val="750"/>
              </a:spcBef>
              <a:defRPr/>
            </a:lvl3pPr>
            <a:lvl4pPr>
              <a:lnSpc>
                <a:spcPct val="100000"/>
              </a:lnSpc>
              <a:spcBef>
                <a:spcPts val="750"/>
              </a:spcBef>
              <a:defRPr/>
            </a:lvl4pPr>
            <a:lvl5pPr>
              <a:lnSpc>
                <a:spcPct val="100000"/>
              </a:lnSpc>
              <a:spcBef>
                <a:spcPts val="750"/>
              </a:spcBef>
              <a:defRPr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5937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9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3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0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5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7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220409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1743740"/>
            <a:ext cx="8974975" cy="3996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A60D6E-C5E4-C54A-9E98-B945C4B2DEA2}"/>
              </a:ext>
            </a:extLst>
          </p:cNvPr>
          <p:cNvGrpSpPr/>
          <p:nvPr userDrawn="1"/>
        </p:nvGrpSpPr>
        <p:grpSpPr>
          <a:xfrm>
            <a:off x="10758921" y="204343"/>
            <a:ext cx="1294529" cy="1236887"/>
            <a:chOff x="191167" y="5253796"/>
            <a:chExt cx="1623778" cy="1551475"/>
          </a:xfrm>
        </p:grpSpPr>
        <p:pic>
          <p:nvPicPr>
            <p:cNvPr id="8" name="Picture 7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1B077477-05E8-5645-A335-D33CA67E1C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359533" y="5253796"/>
              <a:ext cx="1258957" cy="12589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1302C9-6844-E24C-B4C7-5723E725448D}"/>
                </a:ext>
              </a:extLst>
            </p:cNvPr>
            <p:cNvSpPr txBox="1"/>
            <p:nvPr userDrawn="1"/>
          </p:nvSpPr>
          <p:spPr>
            <a:xfrm>
              <a:off x="191167" y="6466717"/>
              <a:ext cx="16237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59302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22" r:id="rId10"/>
    <p:sldLayoutId id="2147483727" r:id="rId11"/>
    <p:sldLayoutId id="2147483728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2451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5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F15556CB-C3AA-B049-AB63-E79AA47B4E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7772400" imgH="10058400" progId="TCLayout.ActiveDocument.1">
                  <p:embed/>
                </p:oleObj>
              </mc:Choice>
              <mc:Fallback>
                <p:oleObj name="Diapositiva de think-cell" r:id="rId14" imgW="7772400" imgH="10058400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F15556CB-C3AA-B049-AB63-E79AA47B4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217F4282-E836-0A49-937F-543AD0325CD2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" sz="4400" b="0" i="0" baseline="0" dirty="0">
              <a:latin typeface="Calibri Light" panose="020F0302020204030204" pitchFamily="34" charset="0"/>
              <a:ea typeface="+mj-ea"/>
              <a:sym typeface="Calibri Light" panose="020F0302020204030204" pitchFamily="34" charset="0"/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DE74B5-80C7-BA4E-B8CE-9CEAE7E3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56B2FB-2193-9240-8DEB-B5CDB9AF4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3595A9-CC1E-4649-A6DA-5F3B9D8DC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1F4C1-841F-6042-BB70-CB091A271F27}" type="datetimeFigureOut">
              <a:rPr lang="es-ES_tradnl" smtClean="0"/>
              <a:t>2/10/22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86F37E-0367-9743-BC8B-05EF6D321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73A8EE-A184-DB4C-B42C-3E4740D38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E1B0-F4C7-FB4A-9C79-72ABC3B80FA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711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api.org/" TargetMode="External"/><Relationship Id="rId2" Type="http://schemas.openxmlformats.org/officeDocument/2006/relationships/hyperlink" Target="http://sis.apache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geospatial/ogc-geosparql/pull/334" TargetMode="External"/><Relationship Id="rId2" Type="http://schemas.openxmlformats.org/officeDocument/2006/relationships/hyperlink" Target="https://github.com/i3mainz/jena-geo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jena.apache.org/documentation/geosparql/geosparql-assembler.html" TargetMode="External"/><Relationship Id="rId4" Type="http://schemas.openxmlformats.org/officeDocument/2006/relationships/hyperlink" Target="https://github.com/apache/jena/issues/1299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alcite.apache.org/docs/reference.html#spatial-functions" TargetMode="External"/><Relationship Id="rId3" Type="http://schemas.openxmlformats.org/officeDocument/2006/relationships/image" Target="../media/image19.jpg"/><Relationship Id="rId7" Type="http://schemas.openxmlformats.org/officeDocument/2006/relationships/hyperlink" Target="https://calcite.apache.org/docs/reference.html#spatial-types" TargetMode="External"/><Relationship Id="rId12" Type="http://schemas.openxmlformats.org/officeDocument/2006/relationships/hyperlink" Target="https://twitter.com/ApacheCalcit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calcite.apache.org/docs/reference.html" TargetMode="External"/><Relationship Id="rId11" Type="http://schemas.openxmlformats.org/officeDocument/2006/relationships/hyperlink" Target="https://calcite.apache.org/" TargetMode="External"/><Relationship Id="rId5" Type="http://schemas.openxmlformats.org/officeDocument/2006/relationships/hyperlink" Target="https://calcite.apache.org/avatica/docs/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calcite.apache.org/docs/algebra.html" TargetMode="External"/><Relationship Id="rId9" Type="http://schemas.openxmlformats.org/officeDocument/2006/relationships/hyperlink" Target="https://calcite.apache.org/docs/spatial.html#query-rewrit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geospatial@apache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achebigdataeu2016.sched.com/event/8Tzr/geospatial-track-geospatial-big-data-software-architectures-and-the-role-of-apis-in-standardized-environments-ingo-simonis-open-geospatial-consortium-ogc" TargetMode="External"/><Relationship Id="rId2" Type="http://schemas.openxmlformats.org/officeDocument/2006/relationships/hyperlink" Target="https://apachebigdata2016.sched.com/event/6M2E/open-geospatial-standards-and-open-source-george-percival-open-geospatial-consortium-og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eospatial@apache.org" TargetMode="External"/><Relationship Id="rId5" Type="http://schemas.openxmlformats.org/officeDocument/2006/relationships/hyperlink" Target="https://www.opengeospatial.org/otherevents/apachecon-2019-geospatial-track" TargetMode="External"/><Relationship Id="rId4" Type="http://schemas.openxmlformats.org/officeDocument/2006/relationships/hyperlink" Target="https://www.opengeospatial.org/node/274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41D094-D520-7243-825E-E4F55C3D7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141414"/>
                </a:solidFill>
                <a:effectLst/>
                <a:latin typeface="Rubik-Bold"/>
              </a:rPr>
              <a:t>Geospatial Track </a:t>
            </a:r>
            <a:br>
              <a:rPr lang="en-US" b="1" i="0" dirty="0">
                <a:solidFill>
                  <a:srgbClr val="141414"/>
                </a:solidFill>
                <a:effectLst/>
                <a:latin typeface="Rubik-Bold"/>
              </a:rPr>
            </a:br>
            <a:r>
              <a:rPr lang="en-US" b="1" i="0" dirty="0">
                <a:solidFill>
                  <a:srgbClr val="141414"/>
                </a:solidFill>
                <a:effectLst/>
                <a:latin typeface="Rubik-Bold"/>
              </a:rPr>
              <a:t>Capstone Community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C4E20-E217-6940-B9C7-EF32645CA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George Percivall, IEEE GRSS and Spatial Web</a:t>
            </a:r>
          </a:p>
          <a:p>
            <a:pPr algn="ctr"/>
            <a:r>
              <a:rPr lang="en-US" sz="2800" dirty="0">
                <a:solidFill>
                  <a:srgbClr val="0E6BD7"/>
                </a:solidFill>
              </a:rPr>
              <a:t>Geospatial and Remote Sensing Track </a:t>
            </a:r>
          </a:p>
          <a:p>
            <a:pPr algn="ctr"/>
            <a:r>
              <a:rPr lang="en-US" sz="2400" dirty="0"/>
              <a:t>Tuesday, October 4, 2022 </a:t>
            </a:r>
          </a:p>
        </p:txBody>
      </p:sp>
      <p:pic>
        <p:nvPicPr>
          <p:cNvPr id="1026" name="Picture 2" descr="ApacheCon">
            <a:extLst>
              <a:ext uri="{FF2B5EF4-FFF2-40B4-BE49-F238E27FC236}">
                <a16:creationId xmlns:a16="http://schemas.microsoft.com/office/drawing/2014/main" id="{2EAB6432-607C-BEC7-0076-92CF76E25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6017986"/>
            <a:ext cx="2159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99B94B5-86CE-C97A-F52F-A8EE3274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302" y="621394"/>
            <a:ext cx="1323429" cy="894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570B7-B3DB-037A-BEB3-7AE6E15EF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543" y="757562"/>
            <a:ext cx="23495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1E9D-EFE0-AD00-723B-9BDAB4AE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ApacheCon</a:t>
            </a:r>
            <a:r>
              <a:rPr lang="en-US" dirty="0"/>
              <a:t> geospatial track </a:t>
            </a:r>
            <a:br>
              <a:rPr lang="en-US" dirty="0"/>
            </a:br>
            <a:r>
              <a:rPr lang="en-US" dirty="0"/>
              <a:t>Virtual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B1346-43D9-8A28-AC53-B64EE08DF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Apache SIS </a:t>
            </a:r>
            <a:r>
              <a:rPr lang="en-US" sz="2400" dirty="0"/>
              <a:t>and other projects: Martin </a:t>
            </a:r>
            <a:r>
              <a:rPr lang="en-US" sz="2400" dirty="0" err="1"/>
              <a:t>Desruisseaux</a:t>
            </a:r>
            <a:endParaRPr lang="en-US" sz="2400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OGC API – Processes: Benjamin Pross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Rasdaman</a:t>
            </a:r>
            <a:r>
              <a:rPr lang="en-US" sz="2400" dirty="0"/>
              <a:t> </a:t>
            </a:r>
            <a:r>
              <a:rPr lang="en-US" sz="2400" dirty="0" err="1"/>
              <a:t>Datacubes</a:t>
            </a:r>
            <a:r>
              <a:rPr lang="en-US" sz="2400" dirty="0"/>
              <a:t>:  Peter Bauman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GeoSPARQL</a:t>
            </a:r>
            <a:r>
              <a:rPr lang="en-US" sz="2400" dirty="0"/>
              <a:t> with </a:t>
            </a:r>
            <a:r>
              <a:rPr lang="en-US" sz="2400" b="1" dirty="0"/>
              <a:t>Apache Jena</a:t>
            </a:r>
            <a:r>
              <a:rPr lang="en-US" sz="2400" dirty="0"/>
              <a:t>:  Marco Neumann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Apache Sedona (incubating)</a:t>
            </a:r>
            <a:r>
              <a:rPr lang="en-US" sz="2400" dirty="0"/>
              <a:t>:  </a:t>
            </a:r>
            <a:r>
              <a:rPr lang="en-US" sz="2400" dirty="0" err="1">
                <a:solidFill>
                  <a:srgbClr val="424242"/>
                </a:solidFill>
                <a:effectLst/>
              </a:rPr>
              <a:t>Paweł</a:t>
            </a:r>
            <a:r>
              <a:rPr lang="en-US" sz="2400" dirty="0">
                <a:solidFill>
                  <a:srgbClr val="424242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424242"/>
                </a:solidFill>
                <a:effectLst/>
              </a:rPr>
              <a:t>Kociński</a:t>
            </a:r>
            <a:endParaRPr lang="en-US" sz="2400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Streaming Geospatial Vectors with Apache Projects:  Jim Hughes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Tile Server Ecosystem using </a:t>
            </a:r>
            <a:r>
              <a:rPr lang="en-US" sz="2400" b="1" dirty="0"/>
              <a:t>Apache HTTPD</a:t>
            </a:r>
            <a:r>
              <a:rPr lang="en-US" sz="2400" dirty="0"/>
              <a:t>:  Lucian </a:t>
            </a:r>
            <a:r>
              <a:rPr lang="en-US" sz="2400" dirty="0" err="1"/>
              <a:t>Plesea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509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E541-0151-6316-2B12-EA0CE227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APACHECON Geospatial TRACK</a:t>
            </a:r>
            <a:br>
              <a:rPr lang="en-US" dirty="0"/>
            </a:br>
            <a:r>
              <a:rPr lang="en-US" dirty="0"/>
              <a:t>New Orleans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6E6AF-FE10-5C58-1CAB-44310CE2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743740"/>
            <a:ext cx="11052809" cy="3996287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sz="2400" b="1" i="0" dirty="0">
                <a:effectLst/>
              </a:rPr>
              <a:t>Apache Science Data Analytics Platform (SDAP), </a:t>
            </a:r>
            <a:r>
              <a:rPr lang="en-US" sz="2400" i="0" dirty="0" err="1">
                <a:effectLst/>
              </a:rPr>
              <a:t>Stepheny</a:t>
            </a:r>
            <a:r>
              <a:rPr lang="en-US" sz="2400" i="0" dirty="0">
                <a:effectLst/>
              </a:rPr>
              <a:t> Perez</a:t>
            </a:r>
          </a:p>
          <a:p>
            <a:pPr>
              <a:spcBef>
                <a:spcPts val="1600"/>
              </a:spcBef>
            </a:pPr>
            <a:r>
              <a:rPr lang="en-US" sz="2400" i="0" dirty="0">
                <a:effectLst/>
              </a:rPr>
              <a:t>Geospatial Search with </a:t>
            </a:r>
            <a:r>
              <a:rPr lang="en-US" sz="2400" b="1" i="0" dirty="0">
                <a:effectLst/>
              </a:rPr>
              <a:t>Apache Lucene</a:t>
            </a:r>
            <a:r>
              <a:rPr lang="en-US" sz="2400" i="0" dirty="0">
                <a:effectLst/>
              </a:rPr>
              <a:t>, Nick </a:t>
            </a:r>
            <a:r>
              <a:rPr lang="en-US" sz="2400" i="0" dirty="0" err="1">
                <a:effectLst/>
              </a:rPr>
              <a:t>Knize</a:t>
            </a:r>
            <a:endParaRPr lang="en-US" sz="2400" i="0" dirty="0">
              <a:effectLst/>
            </a:endParaRPr>
          </a:p>
          <a:p>
            <a:pPr>
              <a:spcBef>
                <a:spcPts val="1600"/>
              </a:spcBef>
            </a:pPr>
            <a:r>
              <a:rPr lang="en-US" sz="2400" i="0" dirty="0">
                <a:effectLst/>
              </a:rPr>
              <a:t>Understanding and Streaming Geospatial Vector Data using </a:t>
            </a:r>
            <a:r>
              <a:rPr lang="en-US" sz="2400" b="1" i="0" dirty="0">
                <a:effectLst/>
              </a:rPr>
              <a:t>Apache Kafka </a:t>
            </a:r>
            <a:r>
              <a:rPr lang="en-US" sz="2400" i="0" dirty="0">
                <a:effectLst/>
              </a:rPr>
              <a:t>and </a:t>
            </a:r>
            <a:r>
              <a:rPr lang="en-US" sz="2400" i="0" dirty="0" err="1">
                <a:effectLst/>
              </a:rPr>
              <a:t>GeoMesa</a:t>
            </a:r>
            <a:r>
              <a:rPr lang="en-US" sz="2400" i="0" dirty="0">
                <a:effectLst/>
              </a:rPr>
              <a:t>, Jim Hughes and Austin </a:t>
            </a:r>
            <a:r>
              <a:rPr lang="en-US" sz="2400" i="0" dirty="0" err="1">
                <a:effectLst/>
              </a:rPr>
              <a:t>Heyne</a:t>
            </a:r>
            <a:endParaRPr lang="en-US" sz="2400" i="0" dirty="0">
              <a:effectLst/>
            </a:endParaRPr>
          </a:p>
          <a:p>
            <a:pPr>
              <a:spcBef>
                <a:spcPts val="1600"/>
              </a:spcBef>
            </a:pPr>
            <a:r>
              <a:rPr lang="en-US" sz="2400" i="0" dirty="0">
                <a:effectLst/>
              </a:rPr>
              <a:t>Real-time analytics over Geospatial data at Uber scale with </a:t>
            </a:r>
            <a:r>
              <a:rPr lang="en-US" sz="2400" b="1" i="0" dirty="0">
                <a:effectLst/>
              </a:rPr>
              <a:t>Apache Pinot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Yupeng</a:t>
            </a:r>
            <a:r>
              <a:rPr lang="en-US" sz="2400" i="0" dirty="0">
                <a:effectLst/>
              </a:rPr>
              <a:t> Fu</a:t>
            </a:r>
          </a:p>
          <a:p>
            <a:pPr>
              <a:spcBef>
                <a:spcPts val="1600"/>
              </a:spcBef>
            </a:pPr>
            <a:r>
              <a:rPr lang="en-US" sz="2400" i="0" dirty="0">
                <a:effectLst/>
              </a:rPr>
              <a:t>Enabling scalable modern GIS with </a:t>
            </a:r>
            <a:r>
              <a:rPr lang="en-US" sz="2400" i="0" dirty="0" err="1">
                <a:effectLst/>
              </a:rPr>
              <a:t>Geo</a:t>
            </a:r>
            <a:r>
              <a:rPr lang="en-US" sz="2400" b="1" i="0" dirty="0" err="1">
                <a:effectLst/>
              </a:rPr>
              <a:t>Parquet</a:t>
            </a:r>
            <a:r>
              <a:rPr lang="en-US" sz="2400" i="0" dirty="0">
                <a:effectLst/>
              </a:rPr>
              <a:t>, Matthew Forrest</a:t>
            </a:r>
          </a:p>
          <a:p>
            <a:pPr>
              <a:spcBef>
                <a:spcPts val="1600"/>
              </a:spcBef>
            </a:pPr>
            <a:r>
              <a:rPr lang="en-US" sz="2400" i="0" dirty="0">
                <a:effectLst/>
              </a:rPr>
              <a:t>Geospatial Track Capstone Discussion with Community, George Percivall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21F4B-4A54-446A-4A41-63200D461AD0}"/>
              </a:ext>
            </a:extLst>
          </p:cNvPr>
          <p:cNvSpPr txBox="1"/>
          <p:nvPr/>
        </p:nvSpPr>
        <p:spPr>
          <a:xfrm>
            <a:off x="2706066" y="588997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en-US" sz="1800" i="0" dirty="0">
                <a:effectLst/>
              </a:rPr>
              <a:t>Co-chairs: Jim Hughes and George Percivall - Apache Members</a:t>
            </a:r>
          </a:p>
        </p:txBody>
      </p:sp>
    </p:spTree>
    <p:extLst>
      <p:ext uri="{BB962C8B-B14F-4D97-AF65-F5344CB8AC3E}">
        <p14:creationId xmlns:p14="http://schemas.microsoft.com/office/powerpoint/2010/main" val="422218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194977-4C15-723C-ACC3-AC718A69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Apache Projects with Geo</a:t>
            </a:r>
            <a:br>
              <a:rPr lang="en-US" dirty="0"/>
            </a:br>
            <a:br>
              <a:rPr lang="en-US" sz="3600" dirty="0"/>
            </a:br>
            <a:r>
              <a:rPr lang="en-US" sz="3600" dirty="0"/>
              <a:t>brief update on projects not presented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4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9E61-04DE-1FA7-A239-6595566E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97" y="220409"/>
            <a:ext cx="9346267" cy="1091442"/>
          </a:xfrm>
        </p:spPr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Apache Spatial Information System (SIS)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EB19F-24AD-37D7-9ED6-64772750F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682" y="2364089"/>
            <a:ext cx="5921118" cy="438148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Current release is 1.2 (May 2022) — </a:t>
            </a:r>
            <a:r>
              <a:rPr lang="en-US" sz="2000" dirty="0">
                <a:hlinkClick r:id="rId2"/>
              </a:rPr>
              <a:t>sis.apache.org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Implementation of OGC </a:t>
            </a:r>
            <a:r>
              <a:rPr lang="en-US" sz="2000" dirty="0" err="1"/>
              <a:t>GeoAPI</a:t>
            </a:r>
            <a:r>
              <a:rPr lang="en-US" sz="2000" dirty="0"/>
              <a:t> 3.0.1 — </a:t>
            </a:r>
            <a:r>
              <a:rPr lang="en-US" sz="2000" dirty="0">
                <a:hlinkClick r:id="rId3"/>
              </a:rPr>
              <a:t>www.geoapi.org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Focus on OGC/ISO standards (~15 of them)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Metadata, referencing, features, coverage, filter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Increasing list of supported formats (some read-only)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WKT, GML for referencing, GPX, CSV for Moving Features, </a:t>
            </a:r>
            <a:r>
              <a:rPr lang="en-US" sz="2000" dirty="0" err="1"/>
              <a:t>netCDF</a:t>
            </a:r>
            <a:r>
              <a:rPr lang="en-US" sz="2000" dirty="0"/>
              <a:t>, </a:t>
            </a:r>
            <a:r>
              <a:rPr lang="en-US" sz="2000" dirty="0" err="1"/>
              <a:t>GeoTIFF</a:t>
            </a:r>
            <a:r>
              <a:rPr lang="en-US" sz="2000" dirty="0"/>
              <a:t>, World File, ASCII Grid, BIL/BIP/BSQ…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151E7-FB7A-BA1D-7236-C710D88D8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8175" y="2424049"/>
            <a:ext cx="4919298" cy="438148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Can read from Amazon S3 storage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Multi-threaded operations on coverage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raster reprojection, isoline generation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Small JavaFX application for 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Coming for 1.3 release: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Bug fixes (</a:t>
            </a:r>
            <a:r>
              <a:rPr lang="en-US" sz="2000" dirty="0" err="1"/>
              <a:t>GeoTIFF</a:t>
            </a:r>
            <a:r>
              <a:rPr lang="en-US" sz="2000" dirty="0"/>
              <a:t>, isolines, JavaFX application…), better handling of wraparound (±180°) in map projections, data cube and more.</a:t>
            </a:r>
          </a:p>
          <a:p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4BB07E-338B-8AE0-28D9-4D0A51CDD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60" y="55518"/>
            <a:ext cx="1914116" cy="193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B23CB-F456-8886-F5B8-D97930B7A725}"/>
              </a:ext>
            </a:extLst>
          </p:cNvPr>
          <p:cNvSpPr txBox="1"/>
          <p:nvPr/>
        </p:nvSpPr>
        <p:spPr>
          <a:xfrm>
            <a:off x="724527" y="1334127"/>
            <a:ext cx="9236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212529"/>
                </a:solidFill>
                <a:effectLst/>
                <a:latin typeface="system-ui"/>
              </a:rPr>
              <a:t>Apache SIS provides data structures for geographic features and associated metadata along with methods to manipulate those data structures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08A46-4D4D-40A9-E4D7-E1CC7F10B852}"/>
              </a:ext>
            </a:extLst>
          </p:cNvPr>
          <p:cNvSpPr txBox="1"/>
          <p:nvPr/>
        </p:nvSpPr>
        <p:spPr>
          <a:xfrm>
            <a:off x="2394857" y="61725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Martin </a:t>
            </a:r>
            <a:r>
              <a:rPr lang="en-US" dirty="0" err="1"/>
              <a:t>Desruisseaux</a:t>
            </a:r>
            <a:r>
              <a:rPr lang="en-US" dirty="0"/>
              <a:t>. </a:t>
            </a:r>
            <a:r>
              <a:rPr lang="en-US" dirty="0" err="1"/>
              <a:t>martin.desruisseaux@geomatys.com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59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55EE-E5E4-01AC-D1DD-A4497DDB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Apache Jena and </a:t>
            </a:r>
            <a:r>
              <a:rPr lang="en-US" dirty="0" err="1"/>
              <a:t>Geosparql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A3A4-E7E6-BEF7-3253-7384A1C10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839433"/>
            <a:ext cx="5254969" cy="3900593"/>
          </a:xfrm>
        </p:spPr>
        <p:txBody>
          <a:bodyPr>
            <a:noAutofit/>
          </a:bodyPr>
          <a:lstStyle/>
          <a:p>
            <a:r>
              <a:rPr lang="en-US" dirty="0" err="1"/>
              <a:t>Apahce</a:t>
            </a:r>
            <a:r>
              <a:rPr lang="en-US" dirty="0"/>
              <a:t> Jena: best support for OGC </a:t>
            </a:r>
            <a:r>
              <a:rPr lang="en-US" dirty="0" err="1"/>
              <a:t>GeoSPARQL</a:t>
            </a:r>
            <a:r>
              <a:rPr lang="en-US" dirty="0"/>
              <a:t> </a:t>
            </a:r>
          </a:p>
          <a:p>
            <a:pPr lvl="1"/>
            <a:r>
              <a:rPr lang="en-US" sz="1200" dirty="0"/>
              <a:t>Old Apache Jena spatial module now removed from main codebase in favor of the Apache Jena </a:t>
            </a:r>
            <a:r>
              <a:rPr lang="en-US" sz="1200" dirty="0" err="1"/>
              <a:t>GeoSPARQL</a:t>
            </a:r>
            <a:r>
              <a:rPr lang="en-US" sz="1200" dirty="0"/>
              <a:t> module.</a:t>
            </a:r>
          </a:p>
          <a:p>
            <a:pPr lvl="1"/>
            <a:r>
              <a:rPr lang="en-US" sz="1200" dirty="0"/>
              <a:t>Apache Jena </a:t>
            </a:r>
            <a:r>
              <a:rPr lang="en-US" sz="1200" dirty="0" err="1"/>
              <a:t>GeoSPARQL</a:t>
            </a:r>
            <a:r>
              <a:rPr lang="en-US" sz="1200" dirty="0"/>
              <a:t> module has reached a level in which further manpower would be needed to make major progress. </a:t>
            </a:r>
          </a:p>
          <a:p>
            <a:r>
              <a:rPr lang="en-US" dirty="0"/>
              <a:t>Ongoing discussions about </a:t>
            </a:r>
            <a:r>
              <a:rPr lang="en-US" dirty="0" err="1"/>
              <a:t>GeoSPARQL</a:t>
            </a:r>
            <a:r>
              <a:rPr lang="en-US" dirty="0"/>
              <a:t> revision </a:t>
            </a:r>
          </a:p>
          <a:p>
            <a:pPr lvl="1"/>
            <a:r>
              <a:rPr lang="en-US" sz="1200" dirty="0"/>
              <a:t>Apache Jena </a:t>
            </a:r>
            <a:r>
              <a:rPr lang="en-US" sz="1200" dirty="0" err="1"/>
              <a:t>GeoSPARQL</a:t>
            </a:r>
            <a:r>
              <a:rPr lang="en-US" sz="1200" dirty="0"/>
              <a:t> already surpasses current </a:t>
            </a:r>
            <a:r>
              <a:rPr lang="en-US" sz="1200" dirty="0" err="1"/>
              <a:t>GeoSPARQL</a:t>
            </a:r>
            <a:r>
              <a:rPr lang="en-US" sz="1200" dirty="0"/>
              <a:t> spec with feature support</a:t>
            </a:r>
          </a:p>
          <a:p>
            <a:pPr lvl="1"/>
            <a:r>
              <a:rPr lang="en-US" sz="1200" dirty="0"/>
              <a:t>Wider discussion about </a:t>
            </a:r>
            <a:r>
              <a:rPr lang="en-US" sz="1200" dirty="0" err="1"/>
              <a:t>GeoSpatial</a:t>
            </a:r>
            <a:r>
              <a:rPr lang="en-US" sz="1200" dirty="0"/>
              <a:t> Semantic Web can not be exclusively addressed by a software project like Apache Jena</a:t>
            </a:r>
          </a:p>
          <a:p>
            <a:r>
              <a:rPr lang="en-US" dirty="0"/>
              <a:t>Raster support for Apache Jena </a:t>
            </a:r>
            <a:r>
              <a:rPr lang="en-US" dirty="0" err="1"/>
              <a:t>GeoSPARQL</a:t>
            </a:r>
            <a:r>
              <a:rPr lang="en-US" dirty="0"/>
              <a:t> as a user contribution </a:t>
            </a:r>
          </a:p>
          <a:p>
            <a:pPr lvl="1"/>
            <a:r>
              <a:rPr lang="en-US" sz="1200" dirty="0"/>
              <a:t>Not in the main Apache Jena </a:t>
            </a:r>
            <a:r>
              <a:rPr lang="en-US" sz="1200" dirty="0" err="1"/>
              <a:t>GeoSPARQL</a:t>
            </a:r>
            <a:r>
              <a:rPr lang="en-US" sz="1200" dirty="0"/>
              <a:t> module and not part of the OGC </a:t>
            </a:r>
            <a:r>
              <a:rPr lang="en-US" sz="1200" dirty="0" err="1"/>
              <a:t>GeoSPARQL</a:t>
            </a:r>
            <a:r>
              <a:rPr lang="en-US" sz="1200" dirty="0"/>
              <a:t> spec.   (</a:t>
            </a:r>
            <a:r>
              <a:rPr lang="en-US" sz="1200" dirty="0">
                <a:hlinkClick r:id="rId2"/>
              </a:rPr>
              <a:t>https://github.com/i3mainz/jena-geo</a:t>
            </a:r>
            <a:r>
              <a:rPr lang="en-US" sz="1200" dirty="0"/>
              <a:t> 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FE97-3611-9C4B-FD41-66F2D2C87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1839433"/>
            <a:ext cx="5037256" cy="390059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Jena at 4.6.1 (September 2022)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GeoSPARQL</a:t>
            </a:r>
            <a:r>
              <a:rPr lang="en-US" sz="1600" dirty="0"/>
              <a:t>: GML handling.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Change to </a:t>
            </a:r>
            <a:r>
              <a:rPr lang="en-US" sz="1100" dirty="0" err="1"/>
              <a:t>GeoSPARQL</a:t>
            </a:r>
            <a:r>
              <a:rPr lang="en-US" sz="1100" dirty="0"/>
              <a:t> to enable interoperation with GML data sources.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The change impacts impacts existing data and any spatial indexes would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will need to be deleted and rebuilt. at 4.6.0 (August 2022)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GeoSPARQL</a:t>
            </a:r>
            <a:r>
              <a:rPr lang="en-US" sz="1600" dirty="0"/>
              <a:t>: GML handling.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GH-1299 - The </a:t>
            </a:r>
            <a:r>
              <a:rPr lang="en-US" sz="1100" dirty="0" err="1"/>
              <a:t>GeoSPARQL</a:t>
            </a:r>
            <a:r>
              <a:rPr lang="en-US" sz="1100" dirty="0"/>
              <a:t> has acknowledged a mistake in their documentation whereby the wrong namespace was being used for "</a:t>
            </a:r>
            <a:r>
              <a:rPr lang="en-US" sz="1100" dirty="0" err="1"/>
              <a:t>gml</a:t>
            </a:r>
            <a:r>
              <a:rPr lang="en-US" sz="1100" dirty="0"/>
              <a:t>:".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>
                <a:hlinkClick r:id="rId3"/>
              </a:rPr>
              <a:t>https://github.com/opengeospatial/ogc-geosparql/pull/334</a:t>
            </a:r>
            <a:endParaRPr lang="en-US" sz="11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This also leads to problems with interoperation with GML data sources.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Unfortunately the change impacts impacts existing data and any spatial indexes would will need to be deleted and rebuilt.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>
                <a:hlinkClick r:id="rId4"/>
              </a:rPr>
              <a:t>https://github.com/apache/jena/issues/1299</a:t>
            </a:r>
            <a:endParaRPr lang="en-US" sz="11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at 4.4.0 (Feb 2022)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Assembler for </a:t>
            </a:r>
            <a:r>
              <a:rPr lang="en-US" sz="1600" dirty="0" err="1"/>
              <a:t>GeoSPARQL</a:t>
            </a:r>
            <a:endParaRPr lang="en-US" sz="16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/>
              <a:t>This makes it easier to use </a:t>
            </a:r>
            <a:r>
              <a:rPr lang="en-US" sz="1100" dirty="0" err="1"/>
              <a:t>GeoPSARQL</a:t>
            </a:r>
            <a:r>
              <a:rPr lang="en-US" sz="1100" dirty="0"/>
              <a:t> in a plain </a:t>
            </a:r>
            <a:r>
              <a:rPr lang="en-US" sz="1100" dirty="0" err="1"/>
              <a:t>Fuseki</a:t>
            </a:r>
            <a:r>
              <a:rPr lang="en-US" sz="1100" dirty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100" dirty="0">
                <a:hlinkClick r:id="rId5"/>
              </a:rPr>
              <a:t>https://jena.apache.org/documentation/geosparql/geosparql-assembler.html</a:t>
            </a:r>
            <a:endParaRPr lang="en-US" sz="1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F2B6B-9F03-E892-624F-99402AB26BE0}"/>
              </a:ext>
            </a:extLst>
          </p:cNvPr>
          <p:cNvSpPr txBox="1"/>
          <p:nvPr/>
        </p:nvSpPr>
        <p:spPr>
          <a:xfrm>
            <a:off x="4724400" y="61703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update from </a:t>
            </a:r>
            <a:r>
              <a:rPr lang="en-US" dirty="0">
                <a:solidFill>
                  <a:srgbClr val="69AA35"/>
                </a:solidFill>
                <a:effectLst/>
              </a:rPr>
              <a:t>Marco Neumann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93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t="18745"/>
          <a:stretch/>
        </p:blipFill>
        <p:spPr>
          <a:xfrm>
            <a:off x="0" y="0"/>
            <a:ext cx="12192000" cy="495333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419196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sz="3200" dirty="0">
                <a:solidFill>
                  <a:schemeClr val="lt1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Geospatial support in Apache Calcite</a:t>
            </a:r>
            <a:endParaRPr sz="3200" dirty="0">
              <a:solidFill>
                <a:schemeClr val="lt1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517200" y="1580033"/>
            <a:ext cx="4875200" cy="3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Calcite</a:t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spcBef>
                <a:spcPts val="1333"/>
              </a:spcBef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Dynamic data management framework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Components necessary to build a DBMS (SQL parser and semantic analyzer, </a:t>
            </a:r>
            <a:r>
              <a:rPr lang="en">
                <a:solidFill>
                  <a:schemeClr val="accent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relational algebra</a:t>
            </a: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optimizer engine, custom functions and adapters, </a:t>
            </a:r>
            <a:r>
              <a:rPr lang="en">
                <a:solidFill>
                  <a:schemeClr val="accent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JDBC/ODBC driver</a:t>
            </a: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Implemented in Java and easy to embed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Full </a:t>
            </a:r>
            <a:r>
              <a:rPr lang="en">
                <a:solidFill>
                  <a:schemeClr val="accent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 implementation</a:t>
            </a:r>
            <a:endParaRPr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5468967" y="1580033"/>
            <a:ext cx="5785200" cy="3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Geospatial</a:t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accent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</a:t>
            </a: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data type and over 180 built-in </a:t>
            </a:r>
            <a:r>
              <a:rPr lang="en">
                <a:solidFill>
                  <a:schemeClr val="accent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 functions</a:t>
            </a:r>
            <a:endParaRPr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Functions implemented in Java using JTS and proj4j (ESRI until Calcite release 1.31)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accent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 indexing</a:t>
            </a: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without specialized data structures: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4856"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7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Add a column with space-filling curve index, or</a:t>
            </a:r>
            <a:endParaRPr sz="1733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4856">
              <a:buClr>
                <a:schemeClr val="lt1"/>
              </a:buClr>
              <a:buSzPts val="1300"/>
            </a:pPr>
            <a:r>
              <a:rPr lang="en" sz="17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Populate a table of tiled geometries, and</a:t>
            </a:r>
            <a:endParaRPr sz="1733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4856"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7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Calcite rewrites queries to use them</a:t>
            </a:r>
            <a:endParaRPr sz="1733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65036" y="5678038"/>
            <a:ext cx="4040201" cy="9533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15600" y="5867800"/>
            <a:ext cx="48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sz="1600" dirty="0">
                <a:solidFill>
                  <a:schemeClr val="accent6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https://calcite.apache.org</a:t>
            </a:r>
            <a:r>
              <a:rPr lang="en" dirty="0"/>
              <a:t>  </a:t>
            </a:r>
            <a:r>
              <a:rPr lang="en" sz="1600" dirty="0">
                <a:solidFill>
                  <a:schemeClr val="accent6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@ApacheCalcite</a:t>
            </a:r>
            <a:endParaRPr lang="en" sz="1600" dirty="0">
              <a:solidFill>
                <a:schemeClr val="accent6"/>
              </a:solidFill>
              <a:uFill>
                <a:noFill/>
              </a:u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en-US" sz="1600" dirty="0">
                <a:solidFill>
                  <a:schemeClr val="accent6"/>
                </a:solidFill>
                <a:uFill>
                  <a:noFill/>
                </a:uFill>
                <a:latin typeface="Roboto Medium"/>
                <a:ea typeface="Roboto"/>
                <a:cs typeface="Roboto Medium"/>
                <a:sym typeface="Roboto Medium"/>
              </a:rPr>
              <a:t>Slide prepared by: Julian Hyde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B797-4C9D-2C8A-7B85-7DF6808F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4A040-C3FC-F620-22D2-BF5F07B93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57236-41D4-EAA1-D66B-617F4A40C2E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70786-F774-5E29-5E1C-E1298EC4C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9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21552-9124-BD24-CDF8-DD2DEF10E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99C764-A9BA-1A80-8734-67D6B1A056F1}"/>
              </a:ext>
            </a:extLst>
          </p:cNvPr>
          <p:cNvSpPr txBox="1"/>
          <p:nvPr/>
        </p:nvSpPr>
        <p:spPr>
          <a:xfrm>
            <a:off x="4220528" y="6105584"/>
            <a:ext cx="610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 from Felix Cheung, </a:t>
            </a:r>
            <a:r>
              <a:rPr lang="en-US" dirty="0" err="1"/>
              <a:t>Safegraph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0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225D-048A-6FF6-734F-88E7C14B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24852"/>
            <a:ext cx="11360800" cy="113211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Apple Color Emoji" pitchFamily="2" charset="0"/>
              </a:rPr>
              <a:t>🗺</a:t>
            </a:r>
            <a:r>
              <a:rPr lang="en-US" sz="36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Baremaps</a:t>
            </a:r>
            <a:r>
              <a:rPr lang="en-US" sz="36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(Proposed to the Apache Incubator)</a:t>
            </a:r>
            <a:br>
              <a:rPr lang="en-US" sz="36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Web Mapping Infrastructure for the rest of us</a:t>
            </a:r>
            <a:br>
              <a:rPr lang="en-US" sz="2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6B52D-18B6-57E8-EE39-E91C91AC477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64708" y="1386732"/>
            <a:ext cx="3711692" cy="5029059"/>
          </a:xfrm>
        </p:spPr>
        <p:txBody>
          <a:bodyPr>
            <a:noAutofit/>
          </a:bodyPr>
          <a:lstStyle/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✅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Vector tile pipeline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✅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Tile server with live reload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✅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CC0 schema and style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🚧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IP to location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🚧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Geocoding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🚧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Reverse geocoding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🚀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And more…</a:t>
            </a:r>
          </a:p>
          <a:p>
            <a:pPr marL="186262" indent="0">
              <a:lnSpc>
                <a:spcPct val="200000"/>
              </a:lnSpc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pple Color Emoji" pitchFamily="2" charset="0"/>
              </a:rPr>
              <a:t>🫵</a:t>
            </a:r>
            <a:r>
              <a:rPr lang="en-US" sz="2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We need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61628-9244-65CA-3BA1-58729BE84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97" y="1428991"/>
            <a:ext cx="8183234" cy="520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91C61-D453-8724-ECC3-7490C2807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4679032"/>
            <a:ext cx="1499953" cy="14999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A8C8E7-C688-6E3C-470E-B1DBFDF28288}"/>
              </a:ext>
            </a:extLst>
          </p:cNvPr>
          <p:cNvSpPr txBox="1"/>
          <p:nvPr/>
        </p:nvSpPr>
        <p:spPr>
          <a:xfrm>
            <a:off x="4035140" y="6415791"/>
            <a:ext cx="5303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Bertil</a:t>
            </a:r>
            <a:r>
              <a:rPr lang="en-US" sz="2000" dirty="0"/>
              <a:t> </a:t>
            </a:r>
            <a:r>
              <a:rPr lang="en-US" sz="2000" dirty="0" err="1"/>
              <a:t>Chapuis</a:t>
            </a:r>
            <a:r>
              <a:rPr lang="en-US" sz="2000" dirty="0"/>
              <a:t>. </a:t>
            </a:r>
            <a:r>
              <a:rPr lang="en-US" sz="2000" dirty="0" err="1"/>
              <a:t>bchapuis@gmail.com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154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4948C-5D9D-263B-EED5-DDAC22D6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63" y="67302"/>
            <a:ext cx="10515600" cy="1325563"/>
          </a:xfrm>
        </p:spPr>
        <p:txBody>
          <a:bodyPr/>
          <a:lstStyle/>
          <a:p>
            <a:r>
              <a:rPr lang="en-US" dirty="0"/>
              <a:t>OGC API Sprints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664E2-27CD-4496-F69A-B6D52222C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5480" y="1392865"/>
            <a:ext cx="9653270" cy="52867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Joint OGC-</a:t>
            </a:r>
            <a:r>
              <a:rPr lang="en-US" dirty="0" err="1"/>
              <a:t>OSGeo</a:t>
            </a:r>
            <a:r>
              <a:rPr lang="en-US" dirty="0"/>
              <a:t>-Apache Code Sprint</a:t>
            </a:r>
          </a:p>
          <a:p>
            <a:pPr lvl="1"/>
            <a:r>
              <a:rPr lang="en-US" sz="1950" dirty="0"/>
              <a:t>March 2022</a:t>
            </a:r>
          </a:p>
          <a:p>
            <a:pPr lvl="1"/>
            <a:r>
              <a:rPr lang="en-US" sz="1950" b="1" dirty="0"/>
              <a:t>Focus on running code from </a:t>
            </a:r>
            <a:r>
              <a:rPr lang="en-US" sz="1950" b="1" dirty="0" err="1"/>
              <a:t>OSGeo</a:t>
            </a:r>
            <a:r>
              <a:rPr lang="en-US" sz="1950" b="1" dirty="0"/>
              <a:t> and Apache Software Foundation</a:t>
            </a:r>
          </a:p>
          <a:p>
            <a:r>
              <a:rPr lang="en-US" dirty="0"/>
              <a:t>Space Partitions Code Sprint</a:t>
            </a:r>
          </a:p>
          <a:p>
            <a:pPr lvl="1"/>
            <a:r>
              <a:rPr lang="en-US" sz="2000" dirty="0"/>
              <a:t>May 2022</a:t>
            </a:r>
          </a:p>
          <a:p>
            <a:pPr lvl="1"/>
            <a:r>
              <a:rPr lang="en-US" sz="2000" dirty="0"/>
              <a:t>OGC API - DGGS, - Tiles, - Coverages and - EDR</a:t>
            </a:r>
            <a:endParaRPr lang="en-US" dirty="0"/>
          </a:p>
          <a:p>
            <a:r>
              <a:rPr lang="en-US" dirty="0"/>
              <a:t>Vector Data Code Sprint</a:t>
            </a:r>
          </a:p>
          <a:p>
            <a:pPr lvl="1"/>
            <a:r>
              <a:rPr lang="en-US" sz="2000" dirty="0"/>
              <a:t>July 2022</a:t>
            </a:r>
          </a:p>
          <a:p>
            <a:pPr lvl="1"/>
            <a:r>
              <a:rPr lang="en-US" sz="2000" dirty="0"/>
              <a:t>OGC API - Features, - Moving Features, - Routes and - 3D </a:t>
            </a:r>
            <a:r>
              <a:rPr lang="en-US" sz="2000" dirty="0" err="1"/>
              <a:t>GeoVolumes</a:t>
            </a:r>
            <a:endParaRPr lang="en-US" dirty="0"/>
          </a:p>
          <a:p>
            <a:r>
              <a:rPr lang="en-US" dirty="0"/>
              <a:t>Metadata Code Sprint (joint with ISO / TC 211)</a:t>
            </a:r>
          </a:p>
          <a:p>
            <a:pPr lvl="1"/>
            <a:r>
              <a:rPr lang="en-US" sz="2000" dirty="0"/>
              <a:t>going on now in Singapore</a:t>
            </a:r>
          </a:p>
          <a:p>
            <a:pPr lvl="1"/>
            <a:r>
              <a:rPr lang="en-US" sz="2000" dirty="0"/>
              <a:t>OGC API – Records, STAC, ISO 19115, JSON-FG</a:t>
            </a:r>
          </a:p>
          <a:p>
            <a:r>
              <a:rPr lang="en-US" dirty="0"/>
              <a:t>Maps Code Sprint</a:t>
            </a:r>
          </a:p>
          <a:p>
            <a:pPr lvl="1"/>
            <a:r>
              <a:rPr lang="en-US" sz="2000" dirty="0"/>
              <a:t>29 November – 1 December in Brussels, Belgium</a:t>
            </a:r>
          </a:p>
          <a:p>
            <a:pPr lvl="1"/>
            <a:r>
              <a:rPr lang="en-US" sz="2000" dirty="0"/>
              <a:t>OGC API - Maps, - Tiles, - Styles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826F4E3-84FC-9DB2-6EC7-0BE59ADCB0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948" y="178419"/>
            <a:ext cx="2234852" cy="11386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47318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ym typeface="Arial"/>
              </a:rPr>
              <a:t>Best Practices </a:t>
            </a:r>
            <a:r>
              <a:rPr lang="en-US" sz="4000" b="1" dirty="0"/>
              <a:t>for</a:t>
            </a:r>
            <a:r>
              <a:rPr lang="en-US" sz="4000" b="1" dirty="0">
                <a:sym typeface="Arial"/>
              </a:rPr>
              <a:t> Spatial Data</a:t>
            </a:r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457200" y="1205483"/>
            <a:ext cx="11277600" cy="4891200"/>
          </a:xfrm>
        </p:spPr>
        <p:txBody>
          <a:bodyPr/>
          <a:lstStyle/>
          <a:p>
            <a:pPr>
              <a:spcBef>
                <a:spcPts val="1560"/>
              </a:spcBef>
            </a:pPr>
            <a:r>
              <a:rPr lang="en-US" sz="2800" dirty="0">
                <a:solidFill>
                  <a:schemeClr val="tx1"/>
                </a:solidFill>
              </a:rPr>
              <a:t>Make data available through </a:t>
            </a:r>
            <a:r>
              <a:rPr lang="en-US" sz="2800" u="sng" dirty="0">
                <a:solidFill>
                  <a:schemeClr val="tx1"/>
                </a:solidFill>
              </a:rPr>
              <a:t>APIs</a:t>
            </a:r>
          </a:p>
          <a:p>
            <a:pPr>
              <a:spcBef>
                <a:spcPts val="1560"/>
              </a:spcBef>
            </a:pPr>
            <a:r>
              <a:rPr lang="en-US" sz="2800" dirty="0">
                <a:solidFill>
                  <a:schemeClr val="tx1"/>
                </a:solidFill>
              </a:rPr>
              <a:t>Use </a:t>
            </a:r>
            <a:r>
              <a:rPr lang="en-US" sz="2800" u="sng" dirty="0">
                <a:solidFill>
                  <a:schemeClr val="tx1"/>
                </a:solidFill>
              </a:rPr>
              <a:t>spatial data encodings </a:t>
            </a:r>
            <a:r>
              <a:rPr lang="en-US" sz="2800" dirty="0">
                <a:solidFill>
                  <a:schemeClr val="tx1"/>
                </a:solidFill>
              </a:rPr>
              <a:t>that match your target audience</a:t>
            </a:r>
          </a:p>
          <a:p>
            <a:pPr>
              <a:spcBef>
                <a:spcPts val="1560"/>
              </a:spcBef>
            </a:pPr>
            <a:r>
              <a:rPr lang="en-US" sz="2800" u="sng" dirty="0">
                <a:solidFill>
                  <a:schemeClr val="tx1"/>
                </a:solidFill>
              </a:rPr>
              <a:t>Link resources </a:t>
            </a:r>
            <a:r>
              <a:rPr lang="en-US" sz="2800" dirty="0">
                <a:solidFill>
                  <a:schemeClr val="tx1"/>
                </a:solidFill>
              </a:rPr>
              <a:t>together to create the Web of data</a:t>
            </a:r>
          </a:p>
          <a:p>
            <a:pPr>
              <a:spcBef>
                <a:spcPts val="1560"/>
              </a:spcBef>
            </a:pPr>
            <a:r>
              <a:rPr lang="en-US" sz="2800" u="sng" dirty="0">
                <a:solidFill>
                  <a:schemeClr val="tx1"/>
                </a:solidFill>
              </a:rPr>
              <a:t>Spatial analytics </a:t>
            </a:r>
            <a:r>
              <a:rPr lang="en-US" sz="2800" dirty="0">
                <a:solidFill>
                  <a:schemeClr val="tx1"/>
                </a:solidFill>
              </a:rPr>
              <a:t>- discover meaningful patterns in spatial data</a:t>
            </a:r>
          </a:p>
          <a:p>
            <a:pPr>
              <a:spcBef>
                <a:spcPts val="1560"/>
              </a:spcBef>
            </a:pPr>
            <a:r>
              <a:rPr lang="en-US" sz="2800" dirty="0">
                <a:solidFill>
                  <a:schemeClr val="tx1"/>
                </a:solidFill>
              </a:rPr>
              <a:t>Provide </a:t>
            </a:r>
            <a:r>
              <a:rPr lang="en-US" sz="2800" u="sng" dirty="0">
                <a:solidFill>
                  <a:schemeClr val="tx1"/>
                </a:solidFill>
              </a:rPr>
              <a:t>geometries</a:t>
            </a:r>
            <a:r>
              <a:rPr lang="en-US" sz="2800" dirty="0">
                <a:solidFill>
                  <a:schemeClr val="tx1"/>
                </a:solidFill>
              </a:rPr>
              <a:t> in a usable way: right level of accuracy, precision, size</a:t>
            </a:r>
            <a:endParaRPr lang="en-US" sz="2800" u="sng" dirty="0">
              <a:solidFill>
                <a:schemeClr val="tx1"/>
              </a:solidFill>
            </a:endParaRPr>
          </a:p>
          <a:p>
            <a:pPr>
              <a:spcBef>
                <a:spcPts val="1560"/>
              </a:spcBef>
            </a:pPr>
            <a:r>
              <a:rPr lang="en-US" sz="2800" dirty="0">
                <a:solidFill>
                  <a:schemeClr val="tx1"/>
                </a:solidFill>
              </a:rPr>
              <a:t>Choose </a:t>
            </a:r>
            <a:r>
              <a:rPr lang="en-US" sz="2800" u="sng" dirty="0">
                <a:solidFill>
                  <a:schemeClr val="tx1"/>
                </a:solidFill>
              </a:rPr>
              <a:t>coordinate reference systems </a:t>
            </a:r>
            <a:r>
              <a:rPr lang="en-US" sz="2800" dirty="0">
                <a:solidFill>
                  <a:schemeClr val="tx1"/>
                </a:solidFill>
              </a:rPr>
              <a:t>to suit your user’s applications</a:t>
            </a:r>
          </a:p>
        </p:txBody>
      </p:sp>
      <p:sp>
        <p:nvSpPr>
          <p:cNvPr id="5" name="Google Shape;63;p11">
            <a:extLst>
              <a:ext uri="{FF2B5EF4-FFF2-40B4-BE49-F238E27FC236}">
                <a16:creationId xmlns:a16="http://schemas.microsoft.com/office/drawing/2014/main" id="{1968FD0B-CC6C-3845-AF6C-CAEF4B9267FA}"/>
              </a:ext>
            </a:extLst>
          </p:cNvPr>
          <p:cNvSpPr txBox="1"/>
          <p:nvPr/>
        </p:nvSpPr>
        <p:spPr>
          <a:xfrm>
            <a:off x="1494262" y="5678683"/>
            <a:ext cx="8757711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dirty="0"/>
              <a:t>OGC/W3C Spatial Data on the Web </a:t>
            </a:r>
            <a:r>
              <a:rPr lang="en-US" sz="1600" dirty="0"/>
              <a:t>Best Practices</a:t>
            </a:r>
            <a:r>
              <a:rPr lang="en-US" u="sng" dirty="0">
                <a:solidFill>
                  <a:schemeClr val="hlink"/>
                </a:solidFill>
              </a:rPr>
              <a:t> </a:t>
            </a:r>
            <a:r>
              <a:rPr lang="en-US" sz="1400" u="sng" dirty="0">
                <a:solidFill>
                  <a:schemeClr val="hlink"/>
                </a:solidFill>
              </a:rPr>
              <a:t>https://www.w3.org/TR/sdw-bp/</a:t>
            </a:r>
            <a:r>
              <a:rPr lang="en-US" sz="1400" dirty="0"/>
              <a:t> </a:t>
            </a:r>
            <a:endParaRPr sz="1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04AA8EA-7DA4-C780-D164-31997C395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4262" y="136525"/>
            <a:ext cx="927255" cy="620858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7DDAF66-B191-5A12-D0E4-472E42B987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805" y="67036"/>
            <a:ext cx="1618785" cy="8247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36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B00B-0D35-E093-EA05-4CFBFE21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141414"/>
                </a:solidFill>
                <a:effectLst/>
                <a:latin typeface="Rubik-Bold"/>
              </a:rPr>
              <a:t>Geospatial Track </a:t>
            </a:r>
            <a:br>
              <a:rPr lang="en-US" b="1" i="0" dirty="0">
                <a:solidFill>
                  <a:srgbClr val="141414"/>
                </a:solidFill>
                <a:effectLst/>
                <a:latin typeface="Rubik-Bold"/>
              </a:rPr>
            </a:br>
            <a:r>
              <a:rPr lang="en-US" b="1" i="0" dirty="0">
                <a:solidFill>
                  <a:srgbClr val="141414"/>
                </a:solidFill>
                <a:effectLst/>
                <a:latin typeface="Rubik-Bold"/>
              </a:rPr>
              <a:t>Capstone Discussion with Community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F5A24-F6DD-6E0F-B55C-CA0B4B2A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44505B"/>
                </a:solidFill>
                <a:effectLst/>
                <a:latin typeface="OpenSans-Regular"/>
              </a:rPr>
              <a:t>Quick summary of geospatial in Apache </a:t>
            </a:r>
          </a:p>
          <a:p>
            <a:pPr lvl="1"/>
            <a:r>
              <a:rPr lang="en-US" sz="2400" dirty="0">
                <a:solidFill>
                  <a:srgbClr val="44505B"/>
                </a:solidFill>
                <a:latin typeface="OpenSans-Regular"/>
              </a:rPr>
              <a:t>Past </a:t>
            </a:r>
            <a:r>
              <a:rPr lang="en-US" sz="2400" dirty="0" err="1">
                <a:solidFill>
                  <a:srgbClr val="44505B"/>
                </a:solidFill>
                <a:latin typeface="OpenSans-Regular"/>
              </a:rPr>
              <a:t>ApacheCon</a:t>
            </a:r>
            <a:r>
              <a:rPr lang="en-US" sz="2400" dirty="0">
                <a:solidFill>
                  <a:srgbClr val="44505B"/>
                </a:solidFill>
                <a:latin typeface="OpenSans-Regular"/>
              </a:rPr>
              <a:t> geospatial tracks</a:t>
            </a:r>
          </a:p>
          <a:p>
            <a:pPr lvl="1"/>
            <a:r>
              <a:rPr lang="en-US" sz="2400" dirty="0">
                <a:solidFill>
                  <a:srgbClr val="44505B"/>
                </a:solidFill>
                <a:latin typeface="OpenSans-Regular"/>
              </a:rPr>
              <a:t>Updates on geospatial projects not briefed today</a:t>
            </a:r>
            <a:endParaRPr lang="en-US" sz="2400" b="0" i="0" dirty="0">
              <a:solidFill>
                <a:srgbClr val="44505B"/>
              </a:solidFill>
              <a:effectLst/>
              <a:latin typeface="OpenSans-Regular"/>
            </a:endParaRPr>
          </a:p>
          <a:p>
            <a:r>
              <a:rPr lang="en-US" sz="2800" dirty="0">
                <a:solidFill>
                  <a:srgbClr val="44505B"/>
                </a:solidFill>
                <a:latin typeface="OpenSans-Regular"/>
              </a:rPr>
              <a:t>Community Discussion</a:t>
            </a:r>
          </a:p>
          <a:p>
            <a:pPr lvl="1"/>
            <a:r>
              <a:rPr lang="en-US" sz="2400" dirty="0">
                <a:solidFill>
                  <a:srgbClr val="44505B"/>
                </a:solidFill>
                <a:latin typeface="OpenSans-Regular"/>
              </a:rPr>
              <a:t>S</a:t>
            </a:r>
            <a:r>
              <a:rPr lang="en-US" sz="2400" b="0" i="0" dirty="0">
                <a:solidFill>
                  <a:srgbClr val="44505B"/>
                </a:solidFill>
                <a:effectLst/>
                <a:latin typeface="OpenSans-Regular"/>
              </a:rPr>
              <a:t>ynthesize common themes from sessions of </a:t>
            </a:r>
            <a:r>
              <a:rPr lang="en-US" sz="2400" dirty="0">
                <a:solidFill>
                  <a:srgbClr val="44505B"/>
                </a:solidFill>
                <a:latin typeface="OpenSans-Regular"/>
              </a:rPr>
              <a:t>geospatial</a:t>
            </a:r>
            <a:r>
              <a:rPr lang="en-US" sz="2400" b="0" i="0" dirty="0">
                <a:solidFill>
                  <a:srgbClr val="44505B"/>
                </a:solidFill>
                <a:effectLst/>
                <a:latin typeface="OpenSans-Regular"/>
              </a:rPr>
              <a:t> tracks </a:t>
            </a:r>
          </a:p>
          <a:p>
            <a:pPr lvl="1"/>
            <a:r>
              <a:rPr lang="en-US" sz="2400" b="0" i="0" dirty="0">
                <a:solidFill>
                  <a:srgbClr val="44505B"/>
                </a:solidFill>
                <a:effectLst/>
                <a:latin typeface="OpenSans-Regular"/>
              </a:rPr>
              <a:t>Develop recommendations on coordinated activities to advance Apache Projects</a:t>
            </a:r>
          </a:p>
        </p:txBody>
      </p:sp>
    </p:spTree>
    <p:extLst>
      <p:ext uri="{BB962C8B-B14F-4D97-AF65-F5344CB8AC3E}">
        <p14:creationId xmlns:p14="http://schemas.microsoft.com/office/powerpoint/2010/main" val="2913070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062ceda2a_2_139"/>
          <p:cNvSpPr txBox="1">
            <a:spLocks noGrp="1"/>
          </p:cNvSpPr>
          <p:nvPr>
            <p:ph type="title"/>
          </p:nvPr>
        </p:nvSpPr>
        <p:spPr>
          <a:xfrm>
            <a:off x="309076" y="136525"/>
            <a:ext cx="1157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In the beginning…</a:t>
            </a:r>
            <a:endParaRPr sz="4000" dirty="0"/>
          </a:p>
        </p:txBody>
      </p:sp>
      <p:sp>
        <p:nvSpPr>
          <p:cNvPr id="238" name="Google Shape;238;g6062ceda2a_2_139"/>
          <p:cNvSpPr txBox="1">
            <a:spLocks noGrp="1"/>
          </p:cNvSpPr>
          <p:nvPr>
            <p:ph type="body" idx="1"/>
          </p:nvPr>
        </p:nvSpPr>
        <p:spPr>
          <a:xfrm>
            <a:off x="866771" y="1129939"/>
            <a:ext cx="11129285" cy="152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</a:rPr>
              <a:t>All was simple, everyone agreed:  the world was flat. </a:t>
            </a:r>
            <a:endParaRPr dirty="0"/>
          </a:p>
        </p:txBody>
      </p:sp>
      <p:pic>
        <p:nvPicPr>
          <p:cNvPr id="239" name="Google Shape;239;g6062ceda2a_2_139" descr="https://www.davidreneke.com/wp-content/uploads/2012/12/Flat-Eart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403" y="1779331"/>
            <a:ext cx="8443082" cy="450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75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2316-6158-61E4-4D4A-A7171119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Geospatial: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4F38-AA0E-F06D-C209-EBC4AD6E4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to make geo easy and accurate?</a:t>
            </a:r>
          </a:p>
          <a:p>
            <a:r>
              <a:rPr lang="en-US" sz="2400" dirty="0"/>
              <a:t>Opportunities for coordination and reuse between Apache Projects?</a:t>
            </a:r>
          </a:p>
          <a:p>
            <a:r>
              <a:rPr lang="en-US" sz="2400" dirty="0"/>
              <a:t>Coordination of Apache with other open-source Geo communities?</a:t>
            </a:r>
          </a:p>
          <a:p>
            <a:r>
              <a:rPr lang="en-US" sz="2400" dirty="0"/>
              <a:t>Open Source and Open Standards: OGC, ISO, IEEE</a:t>
            </a:r>
          </a:p>
          <a:p>
            <a:r>
              <a:rPr lang="en-US" sz="2400" dirty="0"/>
              <a:t>How to address the growing availability of geo data, in particular remote sensing?</a:t>
            </a:r>
          </a:p>
          <a:p>
            <a:r>
              <a:rPr lang="en-US" sz="2400" dirty="0"/>
              <a:t>Moving from 3D/4D to hyperspatial</a:t>
            </a:r>
          </a:p>
          <a:p>
            <a:r>
              <a:rPr lang="en-US" sz="2400" dirty="0"/>
              <a:t>(your topic)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9486E-8E68-18DC-8CF3-76512CEF7F1C}"/>
              </a:ext>
            </a:extLst>
          </p:cNvPr>
          <p:cNvSpPr txBox="1"/>
          <p:nvPr/>
        </p:nvSpPr>
        <p:spPr>
          <a:xfrm>
            <a:off x="4772842" y="5410386"/>
            <a:ext cx="6150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2800"/>
              </a:spcBef>
              <a:buFont typeface="Arial" panose="020B0604020202020204" pitchFamily="34" charset="0"/>
              <a:buNone/>
            </a:pPr>
            <a:r>
              <a:rPr lang="en-US" sz="2800" dirty="0">
                <a:hlinkClick r:id="rId2"/>
              </a:rPr>
              <a:t>geospatial@apache.org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1080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5E5089-2472-F041-8C9A-30994D01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ApacheCon</a:t>
            </a:r>
            <a:r>
              <a:rPr lang="en-US" dirty="0"/>
              <a:t> Geospatial Tracks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FF6F4-BC29-354B-9D41-BB270E7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570" y="2854045"/>
            <a:ext cx="3368312" cy="28859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dirty="0">
                <a:hlinkClick r:id="rId2"/>
              </a:rPr>
              <a:t>Vancouver 201</a:t>
            </a:r>
            <a:r>
              <a:rPr lang="en-US" sz="2400" dirty="0">
                <a:hlinkClick r:id="rId2"/>
              </a:rPr>
              <a:t>6</a:t>
            </a: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dirty="0">
                <a:hlinkClick r:id="rId3"/>
              </a:rPr>
              <a:t>Madrid 2016</a:t>
            </a: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dirty="0">
                <a:hlinkClick r:id="rId4"/>
              </a:rPr>
              <a:t>Montreal 2018</a:t>
            </a:r>
            <a:endParaRPr lang="en-US" sz="2400" dirty="0">
              <a:hlinkClick r:id="rId5"/>
            </a:endParaRP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dirty="0">
                <a:hlinkClick r:id="rId5"/>
              </a:rPr>
              <a:t>Las Vegas 2019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575BB-AA24-3737-C12A-607AF547E44B}"/>
              </a:ext>
            </a:extLst>
          </p:cNvPr>
          <p:cNvSpPr txBox="1"/>
          <p:nvPr/>
        </p:nvSpPr>
        <p:spPr>
          <a:xfrm>
            <a:off x="2035629" y="1639742"/>
            <a:ext cx="8556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ApacheCon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Geospatial and Remote Sensing track highlights use of Apache projects for geospatial data and services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7777A2A-FE58-FB04-D430-81EB1829C1EA}"/>
              </a:ext>
            </a:extLst>
          </p:cNvPr>
          <p:cNvSpPr txBox="1">
            <a:spLocks/>
          </p:cNvSpPr>
          <p:nvPr/>
        </p:nvSpPr>
        <p:spPr>
          <a:xfrm>
            <a:off x="6487885" y="2854045"/>
            <a:ext cx="3616235" cy="2696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u="sng" dirty="0">
                <a:solidFill>
                  <a:srgbClr val="00B0F0"/>
                </a:solidFill>
              </a:rPr>
              <a:t>@Home 2020</a:t>
            </a: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u="sng" dirty="0">
                <a:solidFill>
                  <a:srgbClr val="00B0F0"/>
                </a:solidFill>
              </a:rPr>
              <a:t>Virtual 2021</a:t>
            </a: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2400" u="sng" dirty="0">
                <a:solidFill>
                  <a:srgbClr val="00B0F0"/>
                </a:solidFill>
              </a:rPr>
              <a:t>New Orleans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9FBD6-7AE0-FB06-DCC3-51653CF67490}"/>
              </a:ext>
            </a:extLst>
          </p:cNvPr>
          <p:cNvSpPr txBox="1"/>
          <p:nvPr/>
        </p:nvSpPr>
        <p:spPr>
          <a:xfrm>
            <a:off x="4772842" y="5410386"/>
            <a:ext cx="6150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2800"/>
              </a:spcBef>
              <a:buFont typeface="Arial" panose="020B0604020202020204" pitchFamily="34" charset="0"/>
              <a:buNone/>
            </a:pPr>
            <a:r>
              <a:rPr lang="en-US" sz="2800" dirty="0">
                <a:hlinkClick r:id="rId6"/>
              </a:rPr>
              <a:t>geospatial@apache.org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493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6B55A-EEEC-7913-45E3-7EAA8981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Apache: Big Data – geospatial track </a:t>
            </a:r>
            <a:br>
              <a:rPr lang="en-US" dirty="0"/>
            </a:br>
            <a:r>
              <a:rPr lang="en-US" dirty="0"/>
              <a:t>Vancouver 2016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43FCA-FD32-2C32-C0FA-D70D6BB7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721968"/>
            <a:ext cx="10373568" cy="3996287"/>
          </a:xfrm>
        </p:spPr>
        <p:txBody>
          <a:bodyPr>
            <a:noAutofit/>
          </a:bodyPr>
          <a:lstStyle/>
          <a:p>
            <a:r>
              <a:rPr lang="en-US" sz="2000" dirty="0"/>
              <a:t>Open Geospatial Standards and Open Source - George Percivall, Open Geospatial Consortium </a:t>
            </a:r>
          </a:p>
          <a:p>
            <a:r>
              <a:rPr lang="en-US" sz="2000" dirty="0"/>
              <a:t>Geospatial Analytics Using </a:t>
            </a:r>
            <a:r>
              <a:rPr lang="en-US" sz="2000" b="1" dirty="0"/>
              <a:t>Apache Spark </a:t>
            </a:r>
            <a:r>
              <a:rPr lang="en-US" sz="2000" dirty="0"/>
              <a:t>Running on </a:t>
            </a:r>
            <a:r>
              <a:rPr lang="en-US" sz="2000" b="1" dirty="0"/>
              <a:t>Apache Mesos </a:t>
            </a:r>
            <a:r>
              <a:rPr lang="en-US" sz="2000" dirty="0"/>
              <a:t>- Adam </a:t>
            </a:r>
            <a:r>
              <a:rPr lang="en-US" sz="2000" dirty="0" err="1"/>
              <a:t>Mollenkopf</a:t>
            </a:r>
            <a:r>
              <a:rPr lang="en-US" sz="2000" dirty="0"/>
              <a:t>, Esri</a:t>
            </a:r>
          </a:p>
          <a:p>
            <a:r>
              <a:rPr lang="en-US" sz="2000" dirty="0" err="1"/>
              <a:t>SciSpark</a:t>
            </a:r>
            <a:r>
              <a:rPr lang="en-US" sz="2000" dirty="0"/>
              <a:t>: MapReduce in Atmospheric Sciences - Kim Whitehall, NASA Jet Propulsion Laboratory</a:t>
            </a:r>
          </a:p>
          <a:p>
            <a:r>
              <a:rPr lang="en-US" sz="2000" dirty="0"/>
              <a:t>Geospatially Enable </a:t>
            </a:r>
            <a:r>
              <a:rPr lang="en-US" sz="2000" b="1" dirty="0"/>
              <a:t>Hadoop,  </a:t>
            </a:r>
            <a:r>
              <a:rPr lang="en-US" sz="2000" b="1" dirty="0" err="1"/>
              <a:t>Accumulo</a:t>
            </a:r>
            <a:r>
              <a:rPr lang="en-US" sz="2000" b="1" dirty="0"/>
              <a:t>, and Spark </a:t>
            </a:r>
            <a:r>
              <a:rPr lang="en-US" sz="2000" dirty="0"/>
              <a:t>with </a:t>
            </a:r>
            <a:r>
              <a:rPr lang="en-US" sz="2000" dirty="0" err="1"/>
              <a:t>LocationTech</a:t>
            </a:r>
            <a:r>
              <a:rPr lang="en-US" sz="2000" dirty="0"/>
              <a:t> Projects, Robert Emanuele</a:t>
            </a:r>
          </a:p>
          <a:p>
            <a:r>
              <a:rPr lang="en-US" sz="2000" dirty="0"/>
              <a:t>Hiding Some of Geospatial Complexity - Martin </a:t>
            </a:r>
            <a:r>
              <a:rPr lang="en-US" sz="2000" dirty="0" err="1"/>
              <a:t>Desruisseaux</a:t>
            </a:r>
            <a:r>
              <a:rPr lang="en-US" sz="2000" dirty="0"/>
              <a:t>, </a:t>
            </a:r>
            <a:r>
              <a:rPr lang="en-US" sz="2000" dirty="0" err="1"/>
              <a:t>Geomatys</a:t>
            </a:r>
            <a:endParaRPr lang="en-US" sz="2000" dirty="0"/>
          </a:p>
          <a:p>
            <a:r>
              <a:rPr lang="en-US" sz="2000" dirty="0"/>
              <a:t>Geospatial Querying in </a:t>
            </a:r>
            <a:r>
              <a:rPr lang="en-US" sz="2000" b="1" dirty="0"/>
              <a:t>Apache </a:t>
            </a:r>
            <a:r>
              <a:rPr lang="en-US" sz="2000" b="1" dirty="0" err="1"/>
              <a:t>Marmotta</a:t>
            </a:r>
            <a:r>
              <a:rPr lang="en-US" sz="2000" b="1" dirty="0"/>
              <a:t> </a:t>
            </a:r>
            <a:r>
              <a:rPr lang="en-US" sz="2000" dirty="0"/>
              <a:t>- Sergio Fernandez, </a:t>
            </a:r>
            <a:r>
              <a:rPr lang="en-US" sz="2000" dirty="0" err="1"/>
              <a:t>Redlink</a:t>
            </a:r>
            <a:r>
              <a:rPr lang="en-US" sz="2000" dirty="0"/>
              <a:t> GmbH</a:t>
            </a:r>
          </a:p>
          <a:p>
            <a:r>
              <a:rPr lang="en-US" sz="2000" dirty="0"/>
              <a:t>Spatial Data to Support Precision Urban Planning - Yonghua Zeng, IBM</a:t>
            </a:r>
          </a:p>
          <a:p>
            <a:r>
              <a:rPr lang="en-US" sz="2000" dirty="0"/>
              <a:t>Crowd Learning for Indoor Positioning - Thomas Burgess, </a:t>
            </a:r>
            <a:r>
              <a:rPr lang="en-US" sz="2000" dirty="0" err="1"/>
              <a:t>indoo.rs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104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6B55A-EEEC-7913-45E3-7EAA8981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Apache: Big Data – geospatial track </a:t>
            </a:r>
            <a:br>
              <a:rPr lang="en-US" dirty="0"/>
            </a:br>
            <a:r>
              <a:rPr lang="en-US" dirty="0" err="1"/>
              <a:t>madrid</a:t>
            </a:r>
            <a:r>
              <a:rPr lang="en-US" dirty="0"/>
              <a:t> 2016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43FCA-FD32-2C32-C0FA-D70D6BB7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733398"/>
            <a:ext cx="9227276" cy="3996287"/>
          </a:xfrm>
        </p:spPr>
        <p:txBody>
          <a:bodyPr>
            <a:noAutofit/>
          </a:bodyPr>
          <a:lstStyle/>
          <a:p>
            <a:r>
              <a:rPr lang="en-US" sz="2000" b="1" dirty="0"/>
              <a:t>Apache SIS </a:t>
            </a:r>
            <a:r>
              <a:rPr lang="en-US" sz="2000" dirty="0"/>
              <a:t>for Earth Observation and Beyond - Martin </a:t>
            </a:r>
            <a:r>
              <a:rPr lang="en-US" sz="2000" dirty="0" err="1"/>
              <a:t>Desruisseaux</a:t>
            </a:r>
            <a:r>
              <a:rPr lang="en-US" sz="2000" dirty="0"/>
              <a:t>, </a:t>
            </a:r>
            <a:r>
              <a:rPr lang="en-US" sz="2000" dirty="0" err="1"/>
              <a:t>Geomatys</a:t>
            </a:r>
            <a:endParaRPr lang="en-US" sz="2000" dirty="0"/>
          </a:p>
          <a:p>
            <a:r>
              <a:rPr lang="en-US" sz="2000" dirty="0"/>
              <a:t>Geospatial Big Data: Software Architectures and the Role of APIs in Standardized Environments - Ingo </a:t>
            </a:r>
            <a:r>
              <a:rPr lang="en-US" sz="2000" dirty="0" err="1"/>
              <a:t>Simonis</a:t>
            </a:r>
            <a:r>
              <a:rPr lang="en-US" sz="2000" dirty="0"/>
              <a:t>, Open Geospatial Consortium (OGC)</a:t>
            </a:r>
          </a:p>
          <a:p>
            <a:r>
              <a:rPr lang="en-US" sz="2000" dirty="0"/>
              <a:t>Geospatial Track: Crowd Learning for Indoor Navigation - Thomas Burgess, </a:t>
            </a:r>
            <a:r>
              <a:rPr lang="en-US" sz="2000" dirty="0" err="1"/>
              <a:t>indoo.rs</a:t>
            </a:r>
            <a:r>
              <a:rPr lang="en-US" sz="2000" dirty="0"/>
              <a:t> GmbH</a:t>
            </a:r>
          </a:p>
          <a:p>
            <a:r>
              <a:rPr lang="en-US" sz="2000" dirty="0"/>
              <a:t>Processing Planetary Sized Datasets - Tim Park, Microsoft </a:t>
            </a:r>
          </a:p>
        </p:txBody>
      </p:sp>
    </p:spTree>
    <p:extLst>
      <p:ext uri="{BB962C8B-B14F-4D97-AF65-F5344CB8AC3E}">
        <p14:creationId xmlns:p14="http://schemas.microsoft.com/office/powerpoint/2010/main" val="421727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6B55A-EEEC-7913-45E3-7EAA8981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Apachecon</a:t>
            </a:r>
            <a:r>
              <a:rPr lang="en-US" dirty="0"/>
              <a:t> – geospatial track </a:t>
            </a:r>
            <a:br>
              <a:rPr lang="en-US" dirty="0"/>
            </a:br>
            <a:r>
              <a:rPr lang="en-US" dirty="0"/>
              <a:t>Montreal 2018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43FCA-FD32-2C32-C0FA-D70D6BB7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721968"/>
            <a:ext cx="10373568" cy="3996287"/>
          </a:xfrm>
        </p:spPr>
        <p:txBody>
          <a:bodyPr>
            <a:noAutofit/>
          </a:bodyPr>
          <a:lstStyle/>
          <a:p>
            <a:r>
              <a:rPr lang="en-US" sz="2000" dirty="0"/>
              <a:t>Which geospatial API for the cloud? </a:t>
            </a:r>
            <a:r>
              <a:rPr lang="en-US" sz="2000" b="1" dirty="0"/>
              <a:t>Apache SIS </a:t>
            </a:r>
            <a:r>
              <a:rPr lang="en-US" sz="2000" dirty="0"/>
              <a:t>: Martin </a:t>
            </a:r>
            <a:r>
              <a:rPr lang="en-US" sz="2000" dirty="0" err="1"/>
              <a:t>Desruisseaux</a:t>
            </a:r>
            <a:r>
              <a:rPr lang="en-US" sz="2000" dirty="0"/>
              <a:t> </a:t>
            </a:r>
          </a:p>
          <a:p>
            <a:r>
              <a:rPr lang="en-US" sz="2000" dirty="0"/>
              <a:t>Spatial query on vanilla databases with </a:t>
            </a:r>
            <a:r>
              <a:rPr lang="en-US" sz="2000" b="1" dirty="0"/>
              <a:t>Apache Calcite </a:t>
            </a:r>
            <a:r>
              <a:rPr lang="en-US" sz="2000" dirty="0"/>
              <a:t>: Julian Hyde</a:t>
            </a:r>
          </a:p>
          <a:p>
            <a:r>
              <a:rPr lang="en-US" sz="2000" dirty="0"/>
              <a:t>Spatial index optimization using </a:t>
            </a:r>
            <a:r>
              <a:rPr lang="en-US" sz="2000" b="1" dirty="0"/>
              <a:t>Apache Lucene </a:t>
            </a:r>
            <a:r>
              <a:rPr lang="en-US" sz="2000" dirty="0"/>
              <a:t>and GIS query support:  </a:t>
            </a:r>
            <a:r>
              <a:rPr lang="en-US" sz="2000" dirty="0" err="1"/>
              <a:t>Jinchul</a:t>
            </a:r>
            <a:r>
              <a:rPr lang="en-US" sz="2000" dirty="0"/>
              <a:t> Kim, Navis</a:t>
            </a:r>
          </a:p>
          <a:p>
            <a:r>
              <a:rPr lang="en-US" sz="2000" dirty="0"/>
              <a:t>Interacting with Billions of National Water Model (NWM) Predictions using </a:t>
            </a:r>
            <a:r>
              <a:rPr lang="en-US" sz="2000" b="1" dirty="0"/>
              <a:t>Apache Kafka </a:t>
            </a:r>
            <a:r>
              <a:rPr lang="en-US" sz="2000" dirty="0"/>
              <a:t>and </a:t>
            </a:r>
            <a:r>
              <a:rPr lang="en-US" sz="2000" dirty="0" err="1"/>
              <a:t>MapD</a:t>
            </a:r>
            <a:r>
              <a:rPr lang="en-US" sz="2000" dirty="0"/>
              <a:t>: Aaron Williams, Ben Lewis </a:t>
            </a:r>
          </a:p>
          <a:p>
            <a:r>
              <a:rPr lang="en-US" sz="2000" b="1" dirty="0"/>
              <a:t>Apache Spark </a:t>
            </a:r>
            <a:r>
              <a:rPr lang="en-US" sz="2000" dirty="0" err="1"/>
              <a:t>MLib</a:t>
            </a:r>
            <a:r>
              <a:rPr lang="en-US" sz="2000" dirty="0"/>
              <a:t> applied to geospatial imagery for flood indication: Tom Landry </a:t>
            </a:r>
          </a:p>
          <a:p>
            <a:r>
              <a:rPr lang="en-US" sz="2000" dirty="0"/>
              <a:t>Introducing </a:t>
            </a:r>
            <a:r>
              <a:rPr lang="en-US" sz="2000" b="1" dirty="0"/>
              <a:t>Apache SDAP (Incubating): </a:t>
            </a:r>
            <a:r>
              <a:rPr lang="en-US" sz="2000" dirty="0"/>
              <a:t>An Integrated Data Analytic Center for Big Science Problems: Lewis </a:t>
            </a:r>
            <a:r>
              <a:rPr lang="en-US" sz="2000" dirty="0" err="1"/>
              <a:t>McGibbney</a:t>
            </a:r>
            <a:r>
              <a:rPr lang="en-US" sz="2000" dirty="0"/>
              <a:t> </a:t>
            </a:r>
          </a:p>
          <a:p>
            <a:r>
              <a:rPr lang="en-US" sz="2000" dirty="0"/>
              <a:t>Geospatial data and processing in Apache projects: George Percivall </a:t>
            </a:r>
          </a:p>
        </p:txBody>
      </p:sp>
    </p:spTree>
    <p:extLst>
      <p:ext uri="{BB962C8B-B14F-4D97-AF65-F5344CB8AC3E}">
        <p14:creationId xmlns:p14="http://schemas.microsoft.com/office/powerpoint/2010/main" val="338253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6B55A-EEEC-7913-45E3-7EAA8981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Apachecon</a:t>
            </a:r>
            <a:r>
              <a:rPr lang="en-US" dirty="0"/>
              <a:t> – geospatial track </a:t>
            </a:r>
            <a:br>
              <a:rPr lang="en-US" dirty="0"/>
            </a:br>
            <a:r>
              <a:rPr lang="en-US" dirty="0"/>
              <a:t>Las Vegas 2019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43FCA-FD32-2C32-C0FA-D70D6BB7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721968"/>
            <a:ext cx="10373568" cy="3996287"/>
          </a:xfrm>
        </p:spPr>
        <p:txBody>
          <a:bodyPr>
            <a:noAutofit/>
          </a:bodyPr>
          <a:lstStyle/>
          <a:p>
            <a:r>
              <a:rPr lang="en-US" sz="2000" dirty="0"/>
              <a:t>Geospatial Data and Processing - Reusable Building Blocks - George Percivall, OGC</a:t>
            </a:r>
          </a:p>
          <a:p>
            <a:r>
              <a:rPr lang="en-US" sz="2000" dirty="0"/>
              <a:t>Geospatial Data Management in </a:t>
            </a:r>
            <a:r>
              <a:rPr lang="en-US" sz="2000" b="1" dirty="0"/>
              <a:t>Apache Spark </a:t>
            </a:r>
            <a:r>
              <a:rPr lang="en-US" sz="2000" dirty="0"/>
              <a:t>- Jia Yu, ASU &amp; Mohamed Sarwat, ASU</a:t>
            </a:r>
          </a:p>
          <a:p>
            <a:r>
              <a:rPr lang="en-US" sz="2000" b="1" dirty="0"/>
              <a:t>Apache Science Data Analytics Platform Apache (SDAP) </a:t>
            </a:r>
            <a:r>
              <a:rPr lang="en-US" sz="2000" dirty="0"/>
              <a:t>- Thomas Huang, JPL</a:t>
            </a:r>
          </a:p>
          <a:p>
            <a:r>
              <a:rPr lang="en-US" sz="2000" dirty="0"/>
              <a:t>Using </a:t>
            </a:r>
            <a:r>
              <a:rPr lang="en-US" sz="2000" dirty="0" err="1"/>
              <a:t>GeoMesa</a:t>
            </a:r>
            <a:r>
              <a:rPr lang="en-US" sz="2000" dirty="0"/>
              <a:t> on top of </a:t>
            </a:r>
            <a:r>
              <a:rPr lang="en-US" sz="2000" b="1" dirty="0" err="1"/>
              <a:t>Accumulo</a:t>
            </a:r>
            <a:r>
              <a:rPr lang="en-US" sz="2000" b="1" dirty="0"/>
              <a:t>, HBase, Cassandra</a:t>
            </a:r>
            <a:r>
              <a:rPr lang="en-US" sz="2000" dirty="0"/>
              <a:t>, and big data file formats for massive geospatial data - a </a:t>
            </a:r>
            <a:r>
              <a:rPr lang="en-US" sz="2000" dirty="0" err="1"/>
              <a:t>LocationTech</a:t>
            </a:r>
            <a:r>
              <a:rPr lang="en-US" sz="2000" dirty="0"/>
              <a:t> Project - James Hughes, CCRI &amp; Eddie Pickle, Radiant Solutions</a:t>
            </a:r>
          </a:p>
          <a:p>
            <a:r>
              <a:rPr lang="en-US" sz="2000" dirty="0"/>
              <a:t>Geospatial Indexing and Search at Scale with </a:t>
            </a:r>
            <a:r>
              <a:rPr lang="en-US" sz="2000" b="1" dirty="0"/>
              <a:t>Apache Lucene </a:t>
            </a:r>
            <a:r>
              <a:rPr lang="en-US" sz="2000" dirty="0"/>
              <a:t>- Nick </a:t>
            </a:r>
            <a:r>
              <a:rPr lang="en-US" sz="2000" dirty="0" err="1"/>
              <a:t>Knize</a:t>
            </a:r>
            <a:r>
              <a:rPr lang="en-US" sz="2000" dirty="0"/>
              <a:t>, Elastic</a:t>
            </a:r>
          </a:p>
          <a:p>
            <a:r>
              <a:rPr lang="en-US" sz="2000" dirty="0" err="1"/>
              <a:t>GeoSpatial</a:t>
            </a:r>
            <a:r>
              <a:rPr lang="en-US" sz="2000" dirty="0"/>
              <a:t> and Temporal Forecasting in Uber Marketplace - Chong Sun, Uber and Brian Tang, Uber</a:t>
            </a:r>
          </a:p>
          <a:p>
            <a:r>
              <a:rPr lang="en-US" sz="2000" dirty="0"/>
              <a:t>Realtime Geospatial Analytics with GPUs, RAPIDS, and </a:t>
            </a:r>
            <a:r>
              <a:rPr lang="en-US" sz="2000" b="1" dirty="0"/>
              <a:t>Apache Arrow </a:t>
            </a:r>
            <a:r>
              <a:rPr lang="en-US" sz="2000" dirty="0"/>
              <a:t>- Josh Patterson, NVIDIA</a:t>
            </a:r>
          </a:p>
        </p:txBody>
      </p:sp>
    </p:spTree>
    <p:extLst>
      <p:ext uri="{BB962C8B-B14F-4D97-AF65-F5344CB8AC3E}">
        <p14:creationId xmlns:p14="http://schemas.microsoft.com/office/powerpoint/2010/main" val="26450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55C8E-8820-3F49-BE94-57557840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ApacheCon</a:t>
            </a:r>
            <a:r>
              <a:rPr lang="en-US" dirty="0"/>
              <a:t> – Geospatial Track</a:t>
            </a:r>
            <a:br>
              <a:rPr lang="en-US" dirty="0"/>
            </a:br>
            <a:r>
              <a:rPr lang="en-US" dirty="0"/>
              <a:t>@Home 2020 (1 of 2)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86791-FAC1-BD43-851A-228E247D3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1835180"/>
            <a:ext cx="9467306" cy="3996287"/>
          </a:xfrm>
        </p:spPr>
        <p:txBody>
          <a:bodyPr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Apache Geospatial: Open Source and Open Standards: George Percivall </a:t>
            </a:r>
          </a:p>
          <a:p>
            <a:pPr marL="266700" indent="-266700"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Visualize </a:t>
            </a:r>
            <a:r>
              <a:rPr lang="en-US" sz="2400" b="1" dirty="0"/>
              <a:t>Apache SIS </a:t>
            </a:r>
            <a:r>
              <a:rPr lang="en-US" sz="2400" dirty="0"/>
              <a:t>capabilities with raster data: Martin </a:t>
            </a:r>
            <a:r>
              <a:rPr lang="en-US" sz="2400" dirty="0" err="1"/>
              <a:t>Desruisseaux</a:t>
            </a:r>
            <a:r>
              <a:rPr lang="en-US" sz="2400" dirty="0"/>
              <a:t> </a:t>
            </a:r>
          </a:p>
          <a:p>
            <a:pPr marL="266700" indent="-266700">
              <a:lnSpc>
                <a:spcPct val="100000"/>
              </a:lnSpc>
              <a:spcBef>
                <a:spcPts val="1600"/>
              </a:spcBef>
            </a:pPr>
            <a:r>
              <a:rPr lang="en-US" sz="2400" dirty="0" err="1"/>
              <a:t>pygeoapi</a:t>
            </a:r>
            <a:r>
              <a:rPr lang="en-US" sz="2400" dirty="0"/>
              <a:t>: an </a:t>
            </a:r>
            <a:r>
              <a:rPr lang="en-US" sz="2400" dirty="0" err="1"/>
              <a:t>OSGeo</a:t>
            </a:r>
            <a:r>
              <a:rPr lang="en-US" sz="2400" dirty="0"/>
              <a:t> community project implementing OGC API standards – Tom </a:t>
            </a:r>
            <a:r>
              <a:rPr lang="en-US" sz="2400" dirty="0" err="1"/>
              <a:t>Kralidis</a:t>
            </a:r>
            <a:r>
              <a:rPr lang="en-US" sz="2400" dirty="0"/>
              <a:t>,  Francesco Bartoli</a:t>
            </a:r>
          </a:p>
          <a:p>
            <a:pPr marL="266700" indent="-266700"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Enabling geospatial in big data lakes and databases with </a:t>
            </a:r>
            <a:r>
              <a:rPr lang="en-US" sz="2400" dirty="0" err="1"/>
              <a:t>LocationTech</a:t>
            </a:r>
            <a:r>
              <a:rPr lang="en-US" sz="2400" dirty="0"/>
              <a:t> </a:t>
            </a:r>
            <a:r>
              <a:rPr lang="en-US" sz="2400" dirty="0" err="1"/>
              <a:t>GeoMesa</a:t>
            </a:r>
            <a:r>
              <a:rPr lang="en-US" sz="2400" dirty="0"/>
              <a:t> – James Hughes</a:t>
            </a:r>
          </a:p>
          <a:p>
            <a:pPr marL="266700" indent="-266700"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Map Serving with </a:t>
            </a:r>
            <a:r>
              <a:rPr lang="en-US" sz="2400" b="1" dirty="0"/>
              <a:t>Apache HTTPD </a:t>
            </a:r>
            <a:r>
              <a:rPr lang="en-US" sz="2400" dirty="0"/>
              <a:t>Tile Server Ecosystem (AHTSE) – Lucian </a:t>
            </a:r>
            <a:r>
              <a:rPr lang="en-US" sz="2400" dirty="0" err="1"/>
              <a:t>Plesea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99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55C8E-8820-3F49-BE94-57557840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ApacheCon</a:t>
            </a:r>
            <a:r>
              <a:rPr lang="en-US" dirty="0"/>
              <a:t> – Geospatial Track</a:t>
            </a:r>
            <a:br>
              <a:rPr lang="en-US" dirty="0"/>
            </a:br>
            <a:r>
              <a:rPr lang="en-US" dirty="0"/>
              <a:t>@Home 2020 (2 of 2)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86791-FAC1-BD43-851A-228E247D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66700" indent="-26670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2800" b="1" dirty="0"/>
              <a:t>Apache Spark </a:t>
            </a:r>
            <a:r>
              <a:rPr lang="en-US" sz="2800" dirty="0"/>
              <a:t>Accelerated Deep Learning Inference for Large Scale Satellite Image Analytics – Dalton </a:t>
            </a:r>
            <a:r>
              <a:rPr lang="en-US" sz="2800" dirty="0" err="1"/>
              <a:t>Lunga</a:t>
            </a:r>
            <a:endParaRPr lang="en-US" sz="2800" dirty="0"/>
          </a:p>
          <a:p>
            <a:pPr marL="266700" indent="-26670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2800" dirty="0" err="1"/>
              <a:t>AutoRetrain</a:t>
            </a:r>
            <a:r>
              <a:rPr lang="en-US" sz="2800" dirty="0"/>
              <a:t>: automated deep learning model training on imagery using </a:t>
            </a:r>
            <a:r>
              <a:rPr lang="en-US" sz="2800" b="1" dirty="0"/>
              <a:t>Apache Airflow and Apache </a:t>
            </a:r>
            <a:r>
              <a:rPr lang="en-US" sz="2800" b="1" dirty="0" err="1"/>
              <a:t>Nifi</a:t>
            </a:r>
            <a:r>
              <a:rPr lang="en-US" sz="2800" b="1" dirty="0"/>
              <a:t> </a:t>
            </a:r>
            <a:r>
              <a:rPr lang="en-US" sz="2800" dirty="0"/>
              <a:t>-  Carlos Caceres </a:t>
            </a:r>
          </a:p>
          <a:p>
            <a:pPr marL="266700" indent="-26670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2800" dirty="0" err="1"/>
              <a:t>GeoSpark</a:t>
            </a:r>
            <a:r>
              <a:rPr lang="en-US" sz="2800" dirty="0"/>
              <a:t>: Manage Big Geospatial Data in </a:t>
            </a:r>
            <a:r>
              <a:rPr lang="en-US" sz="2800" b="1" dirty="0"/>
              <a:t>Apache Spark </a:t>
            </a:r>
            <a:r>
              <a:rPr lang="en-US" sz="2800" dirty="0"/>
              <a:t>– Jia Yu, Mohamed Sarwat </a:t>
            </a:r>
          </a:p>
          <a:p>
            <a:pPr marL="266700" indent="-26670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2800" dirty="0"/>
              <a:t>Rethinking Earth Observation using Deep Learning – </a:t>
            </a:r>
            <a:r>
              <a:rPr lang="en-US" sz="2800" dirty="0" err="1"/>
              <a:t>Sayantan</a:t>
            </a:r>
            <a:r>
              <a:rPr lang="en-US" sz="2800" dirty="0"/>
              <a:t> Das</a:t>
            </a:r>
          </a:p>
          <a:p>
            <a:pPr marL="266700" indent="-26670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2800" dirty="0"/>
              <a:t>Bring Satellite and Drone Imagery into your Data Science Workflows – Jason  Brown </a:t>
            </a:r>
          </a:p>
          <a:p>
            <a:pPr marL="266700" indent="-26670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2800" dirty="0"/>
              <a:t>Massively Scalable Real-time Geospatial Anomaly Detection with </a:t>
            </a:r>
            <a:r>
              <a:rPr lang="en-US" sz="2800" b="1" dirty="0"/>
              <a:t>Apache Kafka and Cassandra </a:t>
            </a:r>
            <a:r>
              <a:rPr lang="en-US" sz="2800" dirty="0"/>
              <a:t>- Paul </a:t>
            </a:r>
            <a:r>
              <a:rPr lang="en-US" sz="2800" dirty="0" err="1"/>
              <a:t>Brebner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7384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EtRYlf_jNixmvgI4F5c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{E36D8C0A-95EB-E044-8169-BA6F2F37A44F}tf10001120</Template>
  <TotalTime>45621</TotalTime>
  <Words>1791</Words>
  <Application>Microsoft Macintosh PowerPoint</Application>
  <PresentationFormat>Widescreen</PresentationFormat>
  <Paragraphs>183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Apple Color Emoji</vt:lpstr>
      <vt:lpstr>Arial</vt:lpstr>
      <vt:lpstr>Calibri</vt:lpstr>
      <vt:lpstr>Calibri Light</vt:lpstr>
      <vt:lpstr>Futura</vt:lpstr>
      <vt:lpstr>Garamond</vt:lpstr>
      <vt:lpstr>Gill Sans MT</vt:lpstr>
      <vt:lpstr>Helvetica Neue</vt:lpstr>
      <vt:lpstr>Helvetica Neue Light</vt:lpstr>
      <vt:lpstr>Montserrat</vt:lpstr>
      <vt:lpstr>OpenSans-Regular</vt:lpstr>
      <vt:lpstr>Roboto</vt:lpstr>
      <vt:lpstr>Roboto Medium</vt:lpstr>
      <vt:lpstr>Roboto Slab SemiBold</vt:lpstr>
      <vt:lpstr>Rubik-Bold</vt:lpstr>
      <vt:lpstr>system-ui</vt:lpstr>
      <vt:lpstr>Wingdings</vt:lpstr>
      <vt:lpstr>Parcel</vt:lpstr>
      <vt:lpstr>Simple Light</vt:lpstr>
      <vt:lpstr>Tema de Office</vt:lpstr>
      <vt:lpstr>Diapositiva de think-cell</vt:lpstr>
      <vt:lpstr>Geospatial Track  Capstone Community Discussion</vt:lpstr>
      <vt:lpstr>Geospatial Track  Capstone Discussion with Community</vt:lpstr>
      <vt:lpstr>ApacheCon Geospatial Tracks</vt:lpstr>
      <vt:lpstr>Apache: Big Data – geospatial track  Vancouver 2016</vt:lpstr>
      <vt:lpstr>Apache: Big Data – geospatial track  madrid 2016</vt:lpstr>
      <vt:lpstr>Apachecon – geospatial track  Montreal 2018</vt:lpstr>
      <vt:lpstr>Apachecon – geospatial track  Las Vegas 2019</vt:lpstr>
      <vt:lpstr>ApacheCon – Geospatial Track @Home 2020 (1 of 2) </vt:lpstr>
      <vt:lpstr>ApacheCon – Geospatial Track @Home 2020 (2 of 2) </vt:lpstr>
      <vt:lpstr>ApacheCon geospatial track  Virtual 2021</vt:lpstr>
      <vt:lpstr>APACHECON Geospatial TRACK New Orleans 2022</vt:lpstr>
      <vt:lpstr>Apache Projects with Geo  brief update on projects not presented today</vt:lpstr>
      <vt:lpstr>Apache Spatial Information System (SIS)</vt:lpstr>
      <vt:lpstr>Apache Jena and Geosparql</vt:lpstr>
      <vt:lpstr>Geospatial support in Apache Calcite</vt:lpstr>
      <vt:lpstr>PowerPoint Presentation</vt:lpstr>
      <vt:lpstr>🗺 Baremaps (Proposed to the Apache Incubator) Web Mapping Infrastructure for the rest of us </vt:lpstr>
      <vt:lpstr>OGC API Sprints</vt:lpstr>
      <vt:lpstr>Best Practices for Spatial Data</vt:lpstr>
      <vt:lpstr>In the beginning…</vt:lpstr>
      <vt:lpstr>Apache Geospatial: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Percivall</dc:creator>
  <cp:lastModifiedBy>George Percivall</cp:lastModifiedBy>
  <cp:revision>73</cp:revision>
  <cp:lastPrinted>2021-09-15T17:27:02Z</cp:lastPrinted>
  <dcterms:created xsi:type="dcterms:W3CDTF">2021-08-17T14:35:53Z</dcterms:created>
  <dcterms:modified xsi:type="dcterms:W3CDTF">2022-10-04T23:08:18Z</dcterms:modified>
</cp:coreProperties>
</file>