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c680806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c680806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c6d53fad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c6d53fa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c6d53fad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c6d53fad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e80e8884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e80e8884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e80e8884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e80e8884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e80e888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5e80e888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Complete the whole project in less than 6 months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QR generation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Push Message sending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Query the Transaction Status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Receive the Transaction Status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Create a test plan based on the specification requirements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Self funding project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s" sz="1800">
                <a:solidFill>
                  <a:srgbClr val="595959"/>
                </a:solidFill>
              </a:rPr>
              <a:t>Project Management for giving the project status to the Central Bank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273bb5aa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273bb5aa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426f07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4426f07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e80e888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5e80e88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c6d53fad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c6d53fad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426f07f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4426f07f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c6d53fad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c6d53fad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e80e8884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e80e8884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4426f07f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4426f07f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273bb5aa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273bb5a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c6d53fad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c6d53fad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c6d53fad2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5c6d53fad2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273bb5aa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273bb5aa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273bb5aa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273bb5aa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e80e8884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e80e8884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c6d53fa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c6d53fa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c6d53f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c6d53f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c680806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c680806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e80e888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e80e888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c6d53fad2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c6d53fad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c6d53fad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c6d53fad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anxico.org.mx/sistemas-de-pago/codi-cobro-digital-banco-me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banxico.org.mx/sistemas-de-pago/codi-cobro-digital-banco-me.html" TargetMode="External"/><Relationship Id="rId4" Type="http://schemas.openxmlformats.org/officeDocument/2006/relationships/image" Target="../media/image28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banxico.org.mx/sistemas-de-pago/codi-cobro-digital-banco-me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banxico.org.mx/sistemas-de-pago/codi-cobro-digital-banco-me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1" Type="http://schemas.openxmlformats.org/officeDocument/2006/relationships/image" Target="../media/image1.png"/><Relationship Id="rId10" Type="http://schemas.openxmlformats.org/officeDocument/2006/relationships/image" Target="../media/image3.png"/><Relationship Id="rId12" Type="http://schemas.openxmlformats.org/officeDocument/2006/relationships/image" Target="../media/image2.png"/><Relationship Id="rId9" Type="http://schemas.openxmlformats.org/officeDocument/2006/relationships/image" Target="../media/image11.png"/><Relationship Id="rId5" Type="http://schemas.openxmlformats.org/officeDocument/2006/relationships/image" Target="../media/image15.jp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19.png"/><Relationship Id="rId13" Type="http://schemas.openxmlformats.org/officeDocument/2006/relationships/image" Target="../media/image1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9" Type="http://schemas.openxmlformats.org/officeDocument/2006/relationships/image" Target="../media/image12.png"/><Relationship Id="rId1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banxico.org.mx/sistemas-de-pago/codi-cobro-digital-banco-me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8.jpg"/><Relationship Id="rId7" Type="http://schemas.openxmlformats.org/officeDocument/2006/relationships/image" Target="../media/image24.jpg"/><Relationship Id="rId8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28.jp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22.jpg"/><Relationship Id="rId8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8.jpg"/><Relationship Id="rId7" Type="http://schemas.openxmlformats.org/officeDocument/2006/relationships/image" Target="../media/image23.jpg"/><Relationship Id="rId8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fineract.apache.org/" TargetMode="External"/><Relationship Id="rId4" Type="http://schemas.openxmlformats.org/officeDocument/2006/relationships/hyperlink" Target="https://mifos.org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fintecheando.mx" TargetMode="External"/><Relationship Id="rId6" Type="http://schemas.openxmlformats.org/officeDocument/2006/relationships/hyperlink" Target="mailto:alberto.hernandez@fintecheando.mx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274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880"/>
              <a:t>Real time Payments in Mexico using Apache Fineract</a:t>
            </a:r>
            <a:endParaRPr sz="488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088" y="1924"/>
            <a:ext cx="4653825" cy="2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23" y="1325362"/>
            <a:ext cx="2293025" cy="9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7278773" y="1280051"/>
            <a:ext cx="1697175" cy="9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Apache Fineract CN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Apache Fineract CN is a microservice software designed to encapsulate financial domains for integrating and orchestrating complex business rules which are required by medium or large institutions.</a:t>
            </a:r>
            <a:br>
              <a:rPr lang="es"/>
            </a:b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 our experience we have used it as a replacement of legacy core banking solutions running in Mainframe or Midrange platforms, it has been chosen by the transaction per second and API Rest integration capacities.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Mifos Payment Hub EE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Mifos </a:t>
            </a:r>
            <a:r>
              <a:rPr lang="es"/>
              <a:t>Payment Hub is the component which connects Digital Financial Service Providers to Payment </a:t>
            </a:r>
            <a:r>
              <a:rPr lang="es"/>
              <a:t>Networks</a:t>
            </a:r>
            <a:r>
              <a:rPr lang="es"/>
              <a:t>. In our case, it connects Fineract 1.x and Fineract CN to SPEI® </a:t>
            </a:r>
            <a:r>
              <a:rPr lang="es"/>
              <a:t>(Interbank Electronic Payment System) </a:t>
            </a:r>
            <a:r>
              <a:rPr lang="es"/>
              <a:t>using CoDi® APIs. The SPEI® Network and CoDi® APIs are managed by the Mexican Central Bank (BANXICO. </a:t>
            </a:r>
            <a:br>
              <a:rPr lang="es"/>
            </a:br>
            <a:br>
              <a:rPr lang="es"/>
            </a:br>
            <a:r>
              <a:rPr lang="es"/>
              <a:t>The Mifos Payment Hub communicates with these Fineract versions via REST APIs. To support the calls and actions our deployment has taken the out of the box versions of Fineract/Fineract CN.</a:t>
            </a:r>
            <a:br>
              <a:rPr lang="es"/>
            </a:br>
            <a:br>
              <a:rPr lang="es"/>
            </a:br>
            <a:r>
              <a:rPr lang="es"/>
              <a:t>The main ingredient (secret sauce) for this connection are the HTTP connectors orchestrated by Camunda (BPM).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Mifos Payment Hub EE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438" y="1162650"/>
            <a:ext cx="683313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 </a:t>
            </a:r>
            <a:r>
              <a:rPr lang="es"/>
              <a:t>Architecture - Mifos Payment Hub EE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087" y="1179400"/>
            <a:ext cx="7325826" cy="39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71550" y="2100600"/>
            <a:ext cx="9000900" cy="1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7200"/>
              <a:t>Solution</a:t>
            </a:r>
            <a:endParaRPr sz="7200"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Challenges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</a:rPr>
              <a:t>Process to be participant (Banxico certification)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2200">
                <a:solidFill>
                  <a:schemeClr val="dk1"/>
                </a:solidFill>
              </a:rPr>
              <a:t>Our requirements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2200">
                <a:solidFill>
                  <a:schemeClr val="dk1"/>
                </a:solidFill>
              </a:rPr>
              <a:t>Time to Market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2200">
                <a:solidFill>
                  <a:schemeClr val="dk1"/>
                </a:solidFill>
              </a:rPr>
              <a:t>Project Management 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2200">
                <a:solidFill>
                  <a:schemeClr val="dk1"/>
                </a:solidFill>
              </a:rPr>
              <a:t>Technical constraints</a:t>
            </a:r>
            <a:endParaRPr sz="2200">
              <a:solidFill>
                <a:schemeClr val="dk1"/>
              </a:solidFill>
            </a:endParaRPr>
          </a:p>
          <a:p>
            <a:pPr indent="-334327" lvl="0" marL="457200" rtl="0" algn="just"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s" sz="2200">
                <a:solidFill>
                  <a:schemeClr val="dk1"/>
                </a:solidFill>
              </a:rPr>
              <a:t>Risk and Compliance</a:t>
            </a:r>
            <a:br>
              <a:rPr lang="es" sz="2200">
                <a:solidFill>
                  <a:schemeClr val="dk1"/>
                </a:solidFill>
              </a:rPr>
            </a:b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Reference: </a:t>
            </a:r>
            <a:r>
              <a:rPr lang="e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https://www.banxico.org.mx/sistemas-de-pago/codi-cobro-digital-banco-me.html</a:t>
            </a:r>
            <a:r>
              <a:rPr lang="es"/>
              <a:t> 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CoDi®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4083375" y="1017725"/>
            <a:ext cx="4817700" cy="3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CoDi® is a software platform developed by the Mexican Central Bank (BANXICO) which is used for digital payments in real time using QR and NFC over the existing SPEI® infrastructure which is the Interbank payments platform also developed by BANXICO using P2P connections.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Banks and now FINTECHs are participants and BANXICO is the hub or coordinator 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br>
              <a:rPr lang="es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/>
              <a:t>Reference: </a:t>
            </a:r>
            <a:r>
              <a:rPr lang="es" sz="1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https://www.banxico.org.mx/sistemas-de-pago/codi-cobro-digital-banco-me.html</a:t>
            </a:r>
            <a:r>
              <a:rPr lang="e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84113"/>
            <a:ext cx="3491325" cy="30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7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CoDi® requirements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just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Simple enrollment process</a:t>
            </a:r>
            <a:endParaRPr/>
          </a:p>
          <a:p>
            <a:pPr indent="-325755" lvl="0" marL="457200" rtl="0" algn="just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Transactions must be reflected in real time</a:t>
            </a:r>
            <a:endParaRPr/>
          </a:p>
          <a:p>
            <a:pPr indent="-325755" lvl="0" marL="457200" rtl="0" algn="just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Free / No fees</a:t>
            </a:r>
            <a:br>
              <a:rPr lang="es"/>
            </a:br>
            <a:endParaRPr/>
          </a:p>
          <a:p>
            <a:pPr indent="-325755" lvl="0" marL="457200" rtl="0" algn="just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NFR</a:t>
            </a:r>
            <a:endParaRPr/>
          </a:p>
          <a:p>
            <a:pPr indent="-304165" lvl="1" marL="914400" rtl="0" algn="just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/>
              <a:t>Availability 24/7 - 365 days</a:t>
            </a:r>
            <a:endParaRPr/>
          </a:p>
          <a:p>
            <a:pPr indent="-304165" lvl="1" marL="914400" rtl="0" algn="just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/>
              <a:t>Speed / Time response in less than 5 seconds</a:t>
            </a:r>
            <a:endParaRPr/>
          </a:p>
          <a:p>
            <a:pPr indent="-304165" lvl="1" marL="914400" rtl="0" algn="just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s"/>
              <a:t>High availability and resilience</a:t>
            </a:r>
            <a:br>
              <a:rPr lang="es"/>
            </a:br>
            <a:endParaRPr/>
          </a:p>
          <a:p>
            <a:pPr indent="-325755" lvl="0" marL="457200" rtl="0" algn="just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Process to be participant (Banxico certification)</a:t>
            </a:r>
            <a:br>
              <a:rPr lang="es"/>
            </a:b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Reference: </a:t>
            </a:r>
            <a:r>
              <a:rPr lang="e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https://www.banxico.org.mx/sistemas-de-pago/codi-cobro-digital-banco-me.html</a:t>
            </a:r>
            <a:r>
              <a:rPr lang="es"/>
              <a:t> </a:t>
            </a:r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CoDi® works?</a:t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311700" y="1152475"/>
            <a:ext cx="647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br>
              <a:rPr lang="es" sz="3750"/>
            </a:br>
            <a:r>
              <a:rPr lang="es" sz="3750"/>
              <a:t>Using QR technology (Quick Response, for its acronym in English) the operation data is stored within a square, which allows us to store a large amount of information, then be read and displayed from an mobile application. This code can be static in an establishment or it can be generated in each transaction.</a:t>
            </a:r>
            <a:endParaRPr sz="375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s" sz="3750"/>
              <a:t>NFC (Near Field Communication) technology is based on the transmission of data and information, simply by bringing two mobile devices closer to each other.</a:t>
            </a:r>
            <a:br>
              <a:rPr lang="es" sz="3750"/>
            </a:br>
            <a:endParaRPr sz="255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s" sz="2550"/>
              <a:t>Reference: </a:t>
            </a:r>
            <a:r>
              <a:rPr lang="es" sz="255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https://www.banxico.org.mx/sistemas-de-pago/codi-cobro-digital-banco-me.html</a:t>
            </a:r>
            <a:r>
              <a:rPr lang="es" sz="2550"/>
              <a:t> </a:t>
            </a: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4725" y="1956863"/>
            <a:ext cx="1807625" cy="18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CoDi® - P2P</a:t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5317700" y="4912650"/>
            <a:ext cx="36711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737373"/>
                </a:solidFill>
              </a:rPr>
              <a:t>CoDi and SPEI are trademarks of Banco de México</a:t>
            </a:r>
            <a:endParaRPr sz="800">
              <a:solidFill>
                <a:srgbClr val="737373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625" y="1523925"/>
            <a:ext cx="1654425" cy="15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975" y="1516600"/>
            <a:ext cx="1632037" cy="15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5275" y="3639875"/>
            <a:ext cx="1355950" cy="90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1"/>
          <p:cNvCxnSpPr>
            <a:stCxn id="218" idx="3"/>
            <a:endCxn id="219" idx="1"/>
          </p:cNvCxnSpPr>
          <p:nvPr/>
        </p:nvCxnSpPr>
        <p:spPr>
          <a:xfrm flipH="1" rot="10800000">
            <a:off x="2453050" y="2274625"/>
            <a:ext cx="4608900" cy="72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31"/>
          <p:cNvCxnSpPr>
            <a:stCxn id="220" idx="1"/>
            <a:endCxn id="218" idx="2"/>
          </p:cNvCxnSpPr>
          <p:nvPr/>
        </p:nvCxnSpPr>
        <p:spPr>
          <a:xfrm rot="10800000">
            <a:off x="1625975" y="3039763"/>
            <a:ext cx="2499300" cy="1052100"/>
          </a:xfrm>
          <a:prstGeom prst="bentConnector2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31"/>
          <p:cNvCxnSpPr>
            <a:stCxn id="219" idx="2"/>
            <a:endCxn id="220" idx="3"/>
          </p:cNvCxnSpPr>
          <p:nvPr/>
        </p:nvCxnSpPr>
        <p:spPr>
          <a:xfrm rot="5400000">
            <a:off x="6149843" y="2363850"/>
            <a:ext cx="1059600" cy="2396700"/>
          </a:xfrm>
          <a:prstGeom prst="bentConnector2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31"/>
          <p:cNvSpPr txBox="1"/>
          <p:nvPr/>
        </p:nvSpPr>
        <p:spPr>
          <a:xfrm>
            <a:off x="798625" y="968600"/>
            <a:ext cx="1685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Payment Request Creation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7093675" y="974925"/>
            <a:ext cx="1685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Payment Request Reception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0" y="1724000"/>
            <a:ext cx="11331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QR code is created and encrypted. The  message is sent to the destination.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5675450" y="1516588"/>
            <a:ext cx="1534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Reads and decrypt  the QR code for Accepting or Rejecting the Payment Request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3222475" y="3283525"/>
            <a:ext cx="32400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Central Bank ACK the TXs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9" name="Google Shape;229;p31"/>
          <p:cNvCxnSpPr/>
          <p:nvPr/>
        </p:nvCxnSpPr>
        <p:spPr>
          <a:xfrm rot="10800000">
            <a:off x="1203275" y="3037163"/>
            <a:ext cx="2922000" cy="1383000"/>
          </a:xfrm>
          <a:prstGeom prst="bentConnector3">
            <a:avLst>
              <a:gd fmla="val 100003" name="adj1"/>
            </a:avLst>
          </a:prstGeom>
          <a:noFill/>
          <a:ln cap="flat" cmpd="sng" w="9525">
            <a:solidFill>
              <a:srgbClr val="42424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31"/>
          <p:cNvCxnSpPr/>
          <p:nvPr/>
        </p:nvCxnSpPr>
        <p:spPr>
          <a:xfrm flipH="1" rot="10800000">
            <a:off x="5470387" y="3037163"/>
            <a:ext cx="2922000" cy="1383000"/>
          </a:xfrm>
          <a:prstGeom prst="bentConnector3">
            <a:avLst>
              <a:gd fmla="val 100003" name="adj1"/>
            </a:avLst>
          </a:prstGeom>
          <a:noFill/>
          <a:ln cap="flat" cmpd="sng" w="9525">
            <a:solidFill>
              <a:srgbClr val="42424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31" name="Google Shape;231;p31"/>
          <p:cNvSpPr txBox="1"/>
          <p:nvPr/>
        </p:nvSpPr>
        <p:spPr>
          <a:xfrm>
            <a:off x="3183250" y="4578925"/>
            <a:ext cx="32400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Payment Request/Settlement/Aceptance Messages are sent by the CoDi Infrastructure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3500" y="3639867"/>
            <a:ext cx="43987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9352" y="4473673"/>
            <a:ext cx="439879" cy="2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8802" y="4524700"/>
            <a:ext cx="439879" cy="2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2100" y="3639879"/>
            <a:ext cx="439875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3056125" y="3659713"/>
            <a:ext cx="104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Financial Institution A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5626400" y="3613500"/>
            <a:ext cx="104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Financial Institution B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3500" y="3343152"/>
            <a:ext cx="395123" cy="3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8075" y="3956775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5675" y="3956775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2043625" y="3046050"/>
            <a:ext cx="149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Apache Fineract (AMS)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6946775" y="4420175"/>
            <a:ext cx="144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Mifos Payment Hub EE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(Payment Switch)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4475" y="3343139"/>
            <a:ext cx="395123" cy="3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12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/>
        </p:nvSpPr>
        <p:spPr>
          <a:xfrm>
            <a:off x="180275" y="4449375"/>
            <a:ext cx="144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Mifos Payment Hub EE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(Payment Switch)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6129300" y="3068738"/>
            <a:ext cx="149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Apache Fineract (AMS)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Agenda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05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Introduction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Alberto Hernández / Me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About Us</a:t>
            </a:r>
            <a:endParaRPr sz="2200">
              <a:solidFill>
                <a:schemeClr val="dk1"/>
              </a:solidFill>
            </a:endParaRPr>
          </a:p>
          <a:p>
            <a:pPr indent="-305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Building Blocks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Apache Fineract 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Fineract CN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Mifos </a:t>
            </a:r>
            <a:r>
              <a:rPr lang="es" sz="2200">
                <a:solidFill>
                  <a:schemeClr val="dk1"/>
                </a:solidFill>
              </a:rPr>
              <a:t>Payment Hub Enterprise Edition 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CoDi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P2P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B2C</a:t>
            </a:r>
            <a:endParaRPr sz="2200">
              <a:solidFill>
                <a:schemeClr val="dk1"/>
              </a:solidFill>
            </a:endParaRPr>
          </a:p>
          <a:p>
            <a:pPr indent="-305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Solution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Challenges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Our requirements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Time to Market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Project Management 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Technical constraints</a:t>
            </a:r>
            <a:endParaRPr sz="2200">
              <a:solidFill>
                <a:schemeClr val="dk1"/>
              </a:solidFill>
            </a:endParaRPr>
          </a:p>
          <a:p>
            <a:pPr indent="-30543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Risk and Compliance</a:t>
            </a:r>
            <a:endParaRPr sz="2200">
              <a:solidFill>
                <a:schemeClr val="dk1"/>
              </a:solidFill>
            </a:endParaRPr>
          </a:p>
          <a:p>
            <a:pPr indent="-3054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Apache Fineract + Mifos PHEE + CoDi</a:t>
            </a:r>
            <a:endParaRPr sz="2200">
              <a:solidFill>
                <a:schemeClr val="dk1"/>
              </a:solidFill>
            </a:endParaRPr>
          </a:p>
          <a:p>
            <a:pPr indent="-305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Questions and Answers</a:t>
            </a:r>
            <a:endParaRPr sz="2200">
              <a:solidFill>
                <a:schemeClr val="dk1"/>
              </a:solidFill>
            </a:endParaRPr>
          </a:p>
          <a:p>
            <a:pPr indent="-3054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s" sz="2200">
                <a:solidFill>
                  <a:schemeClr val="dk1"/>
                </a:solidFill>
              </a:rPr>
              <a:t>Contact</a:t>
            </a:r>
            <a:endParaRPr sz="28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CoDi® - B2C</a:t>
            </a:r>
            <a:endParaRPr/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975" y="1516600"/>
            <a:ext cx="1632037" cy="15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275" y="3639875"/>
            <a:ext cx="1355950" cy="90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32"/>
          <p:cNvCxnSpPr>
            <a:endCxn id="254" idx="1"/>
          </p:cNvCxnSpPr>
          <p:nvPr/>
        </p:nvCxnSpPr>
        <p:spPr>
          <a:xfrm>
            <a:off x="2376875" y="2256800"/>
            <a:ext cx="4685100" cy="177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32"/>
          <p:cNvCxnSpPr>
            <a:stCxn id="255" idx="1"/>
          </p:cNvCxnSpPr>
          <p:nvPr/>
        </p:nvCxnSpPr>
        <p:spPr>
          <a:xfrm rot="10800000">
            <a:off x="1625975" y="3039763"/>
            <a:ext cx="2499300" cy="1052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2"/>
          <p:cNvCxnSpPr>
            <a:stCxn id="254" idx="2"/>
            <a:endCxn id="255" idx="3"/>
          </p:cNvCxnSpPr>
          <p:nvPr/>
        </p:nvCxnSpPr>
        <p:spPr>
          <a:xfrm rot="5400000">
            <a:off x="6149843" y="2363850"/>
            <a:ext cx="1059600" cy="2396700"/>
          </a:xfrm>
          <a:prstGeom prst="bentConnector2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2"/>
          <p:cNvSpPr txBox="1"/>
          <p:nvPr/>
        </p:nvSpPr>
        <p:spPr>
          <a:xfrm>
            <a:off x="7093675" y="898725"/>
            <a:ext cx="1685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Payment Request Reception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6031450" y="1293700"/>
            <a:ext cx="1230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Reads and decrypt  the QR code for Accepting or Rejecting the Payment Request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3209200" y="3283525"/>
            <a:ext cx="32181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Central Bank ACK the TXs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2" name="Google Shape;262;p32"/>
          <p:cNvCxnSpPr/>
          <p:nvPr/>
        </p:nvCxnSpPr>
        <p:spPr>
          <a:xfrm rot="10800000">
            <a:off x="1203275" y="3037163"/>
            <a:ext cx="2922000" cy="1383000"/>
          </a:xfrm>
          <a:prstGeom prst="bentConnector3">
            <a:avLst>
              <a:gd fmla="val 100003" name="adj1"/>
            </a:avLst>
          </a:prstGeom>
          <a:noFill/>
          <a:ln cap="flat" cmpd="sng" w="9525">
            <a:solidFill>
              <a:srgbClr val="42424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2"/>
          <p:cNvCxnSpPr/>
          <p:nvPr/>
        </p:nvCxnSpPr>
        <p:spPr>
          <a:xfrm flipH="1" rot="10800000">
            <a:off x="5470387" y="3037163"/>
            <a:ext cx="2922000" cy="1383000"/>
          </a:xfrm>
          <a:prstGeom prst="bentConnector3">
            <a:avLst>
              <a:gd fmla="val 100003" name="adj1"/>
            </a:avLst>
          </a:prstGeom>
          <a:noFill/>
          <a:ln cap="flat" cmpd="sng" w="9525">
            <a:solidFill>
              <a:srgbClr val="42424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64" name="Google Shape;264;p32"/>
          <p:cNvSpPr txBox="1"/>
          <p:nvPr/>
        </p:nvSpPr>
        <p:spPr>
          <a:xfrm>
            <a:off x="3175750" y="4543850"/>
            <a:ext cx="32850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Payment Request/Settlement/Aceptance Messages are sent by the CoDi Infrastructure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6250" y="3639879"/>
            <a:ext cx="43987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100" y="3639879"/>
            <a:ext cx="43987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9802" y="1896388"/>
            <a:ext cx="439879" cy="2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3056125" y="3659713"/>
            <a:ext cx="104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Financial Institution A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5528463" y="3613500"/>
            <a:ext cx="104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Financial Institution B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5675" y="3956775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8075" y="3927575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5317700" y="4912650"/>
            <a:ext cx="36711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737373"/>
                </a:solidFill>
              </a:rPr>
              <a:t>CoDi and SPEI are trademarks of Banco de México</a:t>
            </a:r>
            <a:endParaRPr sz="800">
              <a:solidFill>
                <a:srgbClr val="737373"/>
              </a:solidFill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895450" y="3342363"/>
            <a:ext cx="172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Apache Fineract (AMS)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0550" y="1478338"/>
            <a:ext cx="1445700" cy="14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798625" y="892400"/>
            <a:ext cx="1685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Payment Request Creation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399" y="2066001"/>
            <a:ext cx="1092175" cy="100064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/>
          <p:nvPr/>
        </p:nvSpPr>
        <p:spPr>
          <a:xfrm>
            <a:off x="2413400" y="1099125"/>
            <a:ext cx="18075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QR code is created and encrypted. The  message is sent to the destination On Demand or Scheduled.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The Smartphone, the Printed Ticket, e-Mail or Web Page are now the PoS in real time and no extra fee over the service/product price.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999" y="1408000"/>
            <a:ext cx="908151" cy="71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93500" y="3343152"/>
            <a:ext cx="395123" cy="3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17875" y="3364652"/>
            <a:ext cx="395123" cy="3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 rotWithShape="1">
          <a:blip r:embed="rId14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352" y="4473673"/>
            <a:ext cx="439879" cy="2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8802" y="4524700"/>
            <a:ext cx="439879" cy="2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6946775" y="4420175"/>
            <a:ext cx="144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Mifos Payment Hub EE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(Payment Switch)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180275" y="4449375"/>
            <a:ext cx="144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Mifos Payment Hub EE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(Payment Switch)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7056000" y="3342363"/>
            <a:ext cx="172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Apache Fineract (AMS)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CoDi® benefits</a:t>
            </a:r>
            <a:endParaRPr/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Costs are reduced due no fees and no relocation expenses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Agile Transactions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More secure reducing risks like cash management, cash cloning, frauds 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Promotes financial inclusion to be easy to implement and use for micro/small businesses, merchants and general public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Banxico issues an electronic receipt (CEP) and It can be traceable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Reference: </a:t>
            </a:r>
            <a:r>
              <a:rPr lang="e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https://www.banxico.org.mx/sistemas-de-pago/codi-cobro-digital-banco-me.html</a:t>
            </a:r>
            <a:r>
              <a:rPr lang="es"/>
              <a:t> </a:t>
            </a:r>
            <a:endParaRPr/>
          </a:p>
        </p:txBody>
      </p:sp>
      <p:pic>
        <p:nvPicPr>
          <p:cNvPr id="295" name="Google Shape;2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3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/>
              <a:t>Apache Fineract </a:t>
            </a:r>
            <a:r>
              <a:rPr lang="es" sz="2200"/>
              <a:t>+ Payment Hub Enterprise Edition + CoDi®</a:t>
            </a:r>
            <a:endParaRPr/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2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4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QR Payment request by WhatsApp</a:t>
            </a:r>
            <a:endParaRPr/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5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25" y="924700"/>
            <a:ext cx="1631283" cy="1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81012" y="924700"/>
            <a:ext cx="2040037" cy="431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7724" y="924700"/>
            <a:ext cx="1996022" cy="42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00" y="568175"/>
            <a:ext cx="1631283" cy="14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QR Payment received by WhatsApp and pay with CoDi®</a:t>
            </a:r>
            <a:endParaRPr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2557" y="1017725"/>
            <a:ext cx="338973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1" y="1641300"/>
            <a:ext cx="2795174" cy="33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7200" y="1845445"/>
            <a:ext cx="2024475" cy="17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/>
          <p:nvPr/>
        </p:nvSpPr>
        <p:spPr>
          <a:xfrm>
            <a:off x="3762013" y="3680050"/>
            <a:ext cx="1177800" cy="471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Scan &amp; Pay</a:t>
            </a:r>
            <a:endParaRPr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QR Payment status using WhatsApp</a:t>
            </a:r>
            <a:endParaRPr/>
          </a:p>
        </p:txBody>
      </p:sp>
      <p:pic>
        <p:nvPicPr>
          <p:cNvPr id="336" name="Google Shape;3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7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25" y="924700"/>
            <a:ext cx="1631283" cy="1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02958" y="1017725"/>
            <a:ext cx="1807799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6707" y="1017725"/>
            <a:ext cx="180779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71550" y="2100600"/>
            <a:ext cx="9000900" cy="1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7200"/>
              <a:t>Questions &amp; Answers</a:t>
            </a:r>
            <a:endParaRPr sz="7200"/>
          </a:p>
        </p:txBody>
      </p:sp>
      <p:pic>
        <p:nvPicPr>
          <p:cNvPr id="347" name="Google Shape;3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Contact</a:t>
            </a:r>
            <a:endParaRPr/>
          </a:p>
        </p:txBody>
      </p:sp>
      <p:sp>
        <p:nvSpPr>
          <p:cNvPr id="355" name="Google Shape;355;p39"/>
          <p:cNvSpPr txBox="1"/>
          <p:nvPr>
            <p:ph idx="1" type="body"/>
          </p:nvPr>
        </p:nvSpPr>
        <p:spPr>
          <a:xfrm>
            <a:off x="311700" y="1017725"/>
            <a:ext cx="628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Apache Fineract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https://fineract.apache.org</a:t>
            </a:r>
            <a:r>
              <a:rPr lang="es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Mifos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https://mifos.org</a:t>
            </a:r>
            <a:r>
              <a:rPr lang="es"/>
              <a:t> 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/>
            </a:b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Fintecheando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5"/>
              </a:rPr>
              <a:t>https://fintecheando.mx</a:t>
            </a:r>
            <a:r>
              <a:rPr lang="es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s"/>
            </a:br>
            <a:r>
              <a:rPr b="1" lang="es"/>
              <a:t>Alberto Hernández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alberto.hernandez@fintecheando.mx</a:t>
            </a:r>
            <a:r>
              <a:rPr lang="es"/>
              <a:t> 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 txBox="1"/>
          <p:nvPr/>
        </p:nvSpPr>
        <p:spPr>
          <a:xfrm>
            <a:off x="3087350" y="3715950"/>
            <a:ext cx="299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 rotWithShape="1">
          <a:blip r:embed="rId9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74800" y="14342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71550" y="2100600"/>
            <a:ext cx="9000900" cy="1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7200"/>
              <a:t>Introduce Myself</a:t>
            </a:r>
            <a:endParaRPr sz="72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Alberto Hernández / Me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2414700" y="1152475"/>
            <a:ext cx="641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s" sz="1260"/>
              <a:t>I have more than two decades of experience in the Information Technology area, mainly in financial services. I like to drive innovation by creating tech solutions within the Apache Fineract and Mifos ecosystem. </a:t>
            </a:r>
            <a:endParaRPr sz="126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260"/>
              <a:t>I have been using Apache Fineract and Mifos Payment Hub Enterprise Edition to bring high availability and reliable solutions for different financial entity types, like Banks, Investment Societies and Fintechs. </a:t>
            </a:r>
            <a:endParaRPr sz="126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260"/>
              <a:t>I have successfully overcome challenges related to aligning Open Source Technologies to the regulatory rules to strike a balance between innovation and compliance. </a:t>
            </a:r>
            <a:endParaRPr sz="126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260"/>
              <a:t>Our last reached goal was the certification of the Apache Fineract and the Mifos Payment Hub Enterprise Edition as a Contactless Payment Solution for the Real Time Payment Network with the Mexican Central Bank which is CoDi® for merchants. </a:t>
            </a:r>
            <a:endParaRPr sz="126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26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s" sz="1260"/>
              <a:t>I love spending time outdoors with my family and puppy, Toto.</a:t>
            </a:r>
            <a:endParaRPr sz="126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25" y="1805725"/>
            <a:ext cx="2109900" cy="21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0150" y="3968075"/>
            <a:ext cx="1009850" cy="9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About / Us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FINTECHeando is</a:t>
            </a:r>
            <a:r>
              <a:rPr lang="es"/>
              <a:t> a Mexican company which develops software and our target are customers focused in the financial inclusion. </a:t>
            </a:r>
            <a:br>
              <a:rPr lang="es"/>
            </a:br>
            <a:br>
              <a:rPr lang="es"/>
            </a:br>
            <a:r>
              <a:rPr lang="es"/>
              <a:t>Our culture is based on transparency, respect, open communication, feedback, collaboration with our customers, employees and partners.  </a:t>
            </a:r>
            <a:br>
              <a:rPr lang="es"/>
            </a:br>
            <a:br>
              <a:rPr lang="es"/>
            </a:br>
            <a:r>
              <a:rPr lang="es"/>
              <a:t>Our success is the result of the value generated to our customers. </a:t>
            </a:r>
            <a:br>
              <a:rPr lang="es"/>
            </a:br>
            <a:br>
              <a:rPr lang="es"/>
            </a:br>
            <a:r>
              <a:rPr lang="es"/>
              <a:t>The pillars of our stack are the Apache Fineract and the Mifos Ecosystem which can be used as independent modules or as an E2E (end to end) financial solution.</a:t>
            </a:r>
            <a:r>
              <a:rPr lang="es" sz="1900"/>
              <a:t> </a:t>
            </a:r>
            <a:endParaRPr sz="19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Apache Fineract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s" sz="4500"/>
              <a:t>Apache Fineract is the modular open source software for solving financial requirements of cooperatives, investment societies, fintechs, neobanks, banks, ecommerces and </a:t>
            </a:r>
            <a:r>
              <a:rPr lang="es" sz="4500"/>
              <a:t>governments</a:t>
            </a:r>
            <a:r>
              <a:rPr lang="es" sz="4500"/>
              <a:t>.</a:t>
            </a:r>
            <a:endParaRPr sz="4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500"/>
              <a:t>In our experience we have used it as a cost effective, time efficient and scalable solution for solving any challenge, either from the operational requirements or even the complex accounting rules of any Financial Institution.</a:t>
            </a:r>
            <a:endParaRPr sz="45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s" sz="4500"/>
              <a:t>For the end customers of the financial institutions they got access to financial inclusion which can help them to solve their financial stress and allowing the financial mobility.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71550" y="2100600"/>
            <a:ext cx="9000900" cy="1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7200"/>
              <a:t>Building Blocks</a:t>
            </a:r>
            <a:endParaRPr sz="720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Architecture Apache Fineract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838" y="986750"/>
            <a:ext cx="4016326" cy="428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 Architecture Apache Fineract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0" y="1017725"/>
            <a:ext cx="8694600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750" y="76200"/>
            <a:ext cx="1163514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63" y="0"/>
            <a:ext cx="1444525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6">
            <a:alphaModFix/>
          </a:blip>
          <a:srcRect b="20901" l="0" r="0" t="20615"/>
          <a:stretch/>
        </p:blipFill>
        <p:spPr>
          <a:xfrm>
            <a:off x="8172478" y="-46775"/>
            <a:ext cx="971522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